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84" r:id="rId2"/>
    <p:sldId id="293" r:id="rId3"/>
    <p:sldId id="257" r:id="rId4"/>
    <p:sldId id="294" r:id="rId5"/>
    <p:sldId id="295" r:id="rId6"/>
    <p:sldId id="296" r:id="rId7"/>
    <p:sldId id="297" r:id="rId8"/>
    <p:sldId id="304" r:id="rId9"/>
    <p:sldId id="270" r:id="rId10"/>
    <p:sldId id="269" r:id="rId11"/>
    <p:sldId id="260" r:id="rId12"/>
    <p:sldId id="259" r:id="rId13"/>
    <p:sldId id="258" r:id="rId14"/>
    <p:sldId id="261" r:id="rId15"/>
    <p:sldId id="262" r:id="rId16"/>
    <p:sldId id="303" r:id="rId17"/>
    <p:sldId id="298" r:id="rId18"/>
    <p:sldId id="299" r:id="rId19"/>
    <p:sldId id="300" r:id="rId20"/>
    <p:sldId id="302" r:id="rId21"/>
    <p:sldId id="276" r:id="rId22"/>
    <p:sldId id="264" r:id="rId23"/>
    <p:sldId id="305" r:id="rId24"/>
    <p:sldId id="291" r:id="rId25"/>
    <p:sldId id="263" r:id="rId26"/>
    <p:sldId id="283" r:id="rId27"/>
    <p:sldId id="292" r:id="rId28"/>
    <p:sldId id="27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7" autoAdjust="0"/>
    <p:restoredTop sz="94660"/>
  </p:normalViewPr>
  <p:slideViewPr>
    <p:cSldViewPr snapToGrid="0">
      <p:cViewPr varScale="1">
        <p:scale>
          <a:sx n="158" d="100"/>
          <a:sy n="158" d="100"/>
        </p:scale>
        <p:origin x="108" y="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071D69-B0D7-4D30-AEF1-073CCCAD6668}"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nl-NL"/>
        </a:p>
      </dgm:t>
    </dgm:pt>
    <dgm:pt modelId="{33908847-EA1A-49A8-8646-0B197CB9FD0F}">
      <dgm:prSet phldrT="[Tekst]"/>
      <dgm:spPr/>
      <dgm:t>
        <a:bodyPr/>
        <a:lstStyle/>
        <a:p>
          <a:r>
            <a:rPr lang="nl-NL" dirty="0"/>
            <a:t>€2,65</a:t>
          </a:r>
        </a:p>
      </dgm:t>
    </dgm:pt>
    <dgm:pt modelId="{4EE44C64-2ADA-408A-88E0-4FD76F20951C}" type="parTrans" cxnId="{0147AD11-0ED4-49D0-8B85-39FA2D1D58FA}">
      <dgm:prSet/>
      <dgm:spPr/>
      <dgm:t>
        <a:bodyPr/>
        <a:lstStyle/>
        <a:p>
          <a:endParaRPr lang="nl-NL"/>
        </a:p>
      </dgm:t>
    </dgm:pt>
    <dgm:pt modelId="{3FDB3FAF-9A9C-46D2-BA62-7254FA621922}" type="sibTrans" cxnId="{0147AD11-0ED4-49D0-8B85-39FA2D1D58FA}">
      <dgm:prSet/>
      <dgm:spPr/>
      <dgm:t>
        <a:bodyPr/>
        <a:lstStyle/>
        <a:p>
          <a:endParaRPr lang="nl-NL"/>
        </a:p>
      </dgm:t>
    </dgm:pt>
    <dgm:pt modelId="{42EF3519-3902-47D8-B01E-23DC362E1100}">
      <dgm:prSet phldrT="[Tekst]"/>
      <dgm:spPr/>
      <dgm:t>
        <a:bodyPr/>
        <a:lstStyle/>
        <a:p>
          <a:r>
            <a:rPr lang="nl-NL" dirty="0"/>
            <a:t>Walnoot met dop</a:t>
          </a:r>
        </a:p>
      </dgm:t>
    </dgm:pt>
    <dgm:pt modelId="{53A808E3-2013-4046-A1AA-A4C28C36F085}" type="parTrans" cxnId="{059FA060-6EF0-41BD-A52F-22B49DA3D0D1}">
      <dgm:prSet/>
      <dgm:spPr/>
      <dgm:t>
        <a:bodyPr/>
        <a:lstStyle/>
        <a:p>
          <a:endParaRPr lang="nl-NL"/>
        </a:p>
      </dgm:t>
    </dgm:pt>
    <dgm:pt modelId="{3071D016-20F4-4501-82F0-C8D8BA2290EF}" type="sibTrans" cxnId="{059FA060-6EF0-41BD-A52F-22B49DA3D0D1}">
      <dgm:prSet/>
      <dgm:spPr/>
      <dgm:t>
        <a:bodyPr/>
        <a:lstStyle/>
        <a:p>
          <a:endParaRPr lang="nl-NL"/>
        </a:p>
      </dgm:t>
    </dgm:pt>
    <dgm:pt modelId="{DABCBD70-AFE6-490B-9D3B-403708706C1E}">
      <dgm:prSet phldrT="[Tekst]"/>
      <dgm:spPr/>
      <dgm:t>
        <a:bodyPr/>
        <a:lstStyle/>
        <a:p>
          <a:r>
            <a:rPr lang="nl-NL" dirty="0"/>
            <a:t>Groothandel </a:t>
          </a:r>
          <a:r>
            <a:rPr lang="nl-NL" dirty="0" err="1"/>
            <a:t>Kingnut</a:t>
          </a:r>
          <a:endParaRPr lang="nl-NL" dirty="0"/>
        </a:p>
      </dgm:t>
    </dgm:pt>
    <dgm:pt modelId="{1A2AB02A-059C-441B-891C-078997F98829}" type="parTrans" cxnId="{C2017884-936A-4E04-8D25-CE45C31E8A51}">
      <dgm:prSet/>
      <dgm:spPr/>
      <dgm:t>
        <a:bodyPr/>
        <a:lstStyle/>
        <a:p>
          <a:endParaRPr lang="nl-NL"/>
        </a:p>
      </dgm:t>
    </dgm:pt>
    <dgm:pt modelId="{A45C0730-A22B-45CF-BFC9-59C5C03E8D78}" type="sibTrans" cxnId="{C2017884-936A-4E04-8D25-CE45C31E8A51}">
      <dgm:prSet/>
      <dgm:spPr/>
      <dgm:t>
        <a:bodyPr/>
        <a:lstStyle/>
        <a:p>
          <a:endParaRPr lang="nl-NL"/>
        </a:p>
      </dgm:t>
    </dgm:pt>
    <dgm:pt modelId="{6C269D3C-879F-4A6A-8B21-868339923920}">
      <dgm:prSet phldrT="[Tekst]"/>
      <dgm:spPr/>
      <dgm:t>
        <a:bodyPr/>
        <a:lstStyle/>
        <a:p>
          <a:r>
            <a:rPr lang="nl-NL" dirty="0"/>
            <a:t>€7,55</a:t>
          </a:r>
        </a:p>
      </dgm:t>
    </dgm:pt>
    <dgm:pt modelId="{F868FE69-6E9D-4FE4-9EF5-8F35A00897EF}" type="parTrans" cxnId="{37962555-E7D8-4E08-973F-E50623D67CF2}">
      <dgm:prSet/>
      <dgm:spPr/>
      <dgm:t>
        <a:bodyPr/>
        <a:lstStyle/>
        <a:p>
          <a:endParaRPr lang="nl-NL"/>
        </a:p>
      </dgm:t>
    </dgm:pt>
    <dgm:pt modelId="{D33C1401-8AAC-4853-B213-E46844DF5F98}" type="sibTrans" cxnId="{37962555-E7D8-4E08-973F-E50623D67CF2}">
      <dgm:prSet/>
      <dgm:spPr/>
      <dgm:t>
        <a:bodyPr/>
        <a:lstStyle/>
        <a:p>
          <a:endParaRPr lang="nl-NL"/>
        </a:p>
      </dgm:t>
    </dgm:pt>
    <dgm:pt modelId="{642C494D-3FA8-43C0-997C-30CEF4BEA45B}">
      <dgm:prSet phldrT="[Tekst]"/>
      <dgm:spPr/>
      <dgm:t>
        <a:bodyPr/>
        <a:lstStyle/>
        <a:p>
          <a:r>
            <a:rPr lang="nl-NL" dirty="0"/>
            <a:t>Walnoot met dop</a:t>
          </a:r>
        </a:p>
      </dgm:t>
    </dgm:pt>
    <dgm:pt modelId="{F919D9C7-D7E4-4681-9349-3D0E3200650A}" type="parTrans" cxnId="{C17C7972-C7C7-41F1-B4A4-7F10AE0B0B50}">
      <dgm:prSet/>
      <dgm:spPr/>
      <dgm:t>
        <a:bodyPr/>
        <a:lstStyle/>
        <a:p>
          <a:endParaRPr lang="nl-NL"/>
        </a:p>
      </dgm:t>
    </dgm:pt>
    <dgm:pt modelId="{24AA101A-A250-4E74-8F38-CFC3805CB1FE}" type="sibTrans" cxnId="{C17C7972-C7C7-41F1-B4A4-7F10AE0B0B50}">
      <dgm:prSet/>
      <dgm:spPr/>
      <dgm:t>
        <a:bodyPr/>
        <a:lstStyle/>
        <a:p>
          <a:endParaRPr lang="nl-NL"/>
        </a:p>
      </dgm:t>
    </dgm:pt>
    <dgm:pt modelId="{3B64EDED-6533-41C0-8C9B-25F3164B2A56}">
      <dgm:prSet phldrT="[Tekst]"/>
      <dgm:spPr/>
      <dgm:t>
        <a:bodyPr/>
        <a:lstStyle/>
        <a:p>
          <a:r>
            <a:rPr lang="nl-NL" dirty="0"/>
            <a:t>Biologische groothandel Odin</a:t>
          </a:r>
        </a:p>
      </dgm:t>
    </dgm:pt>
    <dgm:pt modelId="{DB02B4BD-7BCE-46AD-8C8D-115CD7746614}" type="parTrans" cxnId="{93F9AB46-E36B-4126-9973-7D419607F377}">
      <dgm:prSet/>
      <dgm:spPr/>
      <dgm:t>
        <a:bodyPr/>
        <a:lstStyle/>
        <a:p>
          <a:endParaRPr lang="nl-NL"/>
        </a:p>
      </dgm:t>
    </dgm:pt>
    <dgm:pt modelId="{9FF8C1D4-7F67-4296-A134-4DB4A44447E3}" type="sibTrans" cxnId="{93F9AB46-E36B-4126-9973-7D419607F377}">
      <dgm:prSet/>
      <dgm:spPr/>
      <dgm:t>
        <a:bodyPr/>
        <a:lstStyle/>
        <a:p>
          <a:endParaRPr lang="nl-NL"/>
        </a:p>
      </dgm:t>
    </dgm:pt>
    <dgm:pt modelId="{5B59D235-C2BE-4DC9-94AF-36F1043C5C6F}">
      <dgm:prSet phldrT="[Tekst]"/>
      <dgm:spPr/>
      <dgm:t>
        <a:bodyPr/>
        <a:lstStyle/>
        <a:p>
          <a:r>
            <a:rPr lang="nl-NL" dirty="0"/>
            <a:t>€11,78</a:t>
          </a:r>
        </a:p>
      </dgm:t>
    </dgm:pt>
    <dgm:pt modelId="{FDAE832C-2F1B-40D8-B961-B2FC6A9DD78E}" type="parTrans" cxnId="{1E16DA5A-98C5-490C-947A-A4A1AA5B0460}">
      <dgm:prSet/>
      <dgm:spPr/>
      <dgm:t>
        <a:bodyPr/>
        <a:lstStyle/>
        <a:p>
          <a:endParaRPr lang="nl-NL"/>
        </a:p>
      </dgm:t>
    </dgm:pt>
    <dgm:pt modelId="{3700246E-647A-4E2D-9BFC-224425C30640}" type="sibTrans" cxnId="{1E16DA5A-98C5-490C-947A-A4A1AA5B0460}">
      <dgm:prSet/>
      <dgm:spPr/>
      <dgm:t>
        <a:bodyPr/>
        <a:lstStyle/>
        <a:p>
          <a:endParaRPr lang="nl-NL"/>
        </a:p>
      </dgm:t>
    </dgm:pt>
    <dgm:pt modelId="{0B9169E2-902C-4A34-8024-8D19E3972E11}">
      <dgm:prSet phldrT="[Tekst]"/>
      <dgm:spPr/>
      <dgm:t>
        <a:bodyPr/>
        <a:lstStyle/>
        <a:p>
          <a:r>
            <a:rPr lang="nl-NL" dirty="0"/>
            <a:t>Walnoot zonder dop</a:t>
          </a:r>
        </a:p>
      </dgm:t>
    </dgm:pt>
    <dgm:pt modelId="{005456A9-F82C-4D7D-8D17-ACF122E67455}" type="parTrans" cxnId="{9E58EA13-FAD2-480A-B3D5-4630A65EEACE}">
      <dgm:prSet/>
      <dgm:spPr/>
      <dgm:t>
        <a:bodyPr/>
        <a:lstStyle/>
        <a:p>
          <a:endParaRPr lang="nl-NL"/>
        </a:p>
      </dgm:t>
    </dgm:pt>
    <dgm:pt modelId="{44F11A63-776E-483A-934A-BD5E7E9EAF63}" type="sibTrans" cxnId="{9E58EA13-FAD2-480A-B3D5-4630A65EEACE}">
      <dgm:prSet/>
      <dgm:spPr/>
      <dgm:t>
        <a:bodyPr/>
        <a:lstStyle/>
        <a:p>
          <a:endParaRPr lang="nl-NL"/>
        </a:p>
      </dgm:t>
    </dgm:pt>
    <dgm:pt modelId="{5A9DDCD6-4D68-498E-BECA-821E036BE69A}">
      <dgm:prSet phldrT="[Tekst]"/>
      <dgm:spPr/>
      <dgm:t>
        <a:bodyPr/>
        <a:lstStyle/>
        <a:p>
          <a:r>
            <a:rPr lang="nl-NL" dirty="0"/>
            <a:t>Consumentenprijs Odin</a:t>
          </a:r>
        </a:p>
      </dgm:t>
    </dgm:pt>
    <dgm:pt modelId="{9CBDF7A9-5EF8-4D0C-AB90-11C4C858A80A}" type="parTrans" cxnId="{8E1800E0-E2AC-4912-BDB4-258CC83D8690}">
      <dgm:prSet/>
      <dgm:spPr/>
      <dgm:t>
        <a:bodyPr/>
        <a:lstStyle/>
        <a:p>
          <a:endParaRPr lang="nl-NL"/>
        </a:p>
      </dgm:t>
    </dgm:pt>
    <dgm:pt modelId="{0D65D5CF-9042-4FC8-A265-B0F4BD025A0A}" type="sibTrans" cxnId="{8E1800E0-E2AC-4912-BDB4-258CC83D8690}">
      <dgm:prSet/>
      <dgm:spPr/>
      <dgm:t>
        <a:bodyPr/>
        <a:lstStyle/>
        <a:p>
          <a:endParaRPr lang="nl-NL"/>
        </a:p>
      </dgm:t>
    </dgm:pt>
    <dgm:pt modelId="{1BA3B470-A787-48FC-89E3-C90D8C8C2554}">
      <dgm:prSet phldrT="[Tekst]"/>
      <dgm:spPr/>
      <dgm:t>
        <a:bodyPr/>
        <a:lstStyle/>
        <a:p>
          <a:r>
            <a:rPr lang="nl-NL" dirty="0"/>
            <a:t>€14,72</a:t>
          </a:r>
        </a:p>
      </dgm:t>
    </dgm:pt>
    <dgm:pt modelId="{0A4FD9D3-A818-43AD-9615-6DA43229BC51}" type="parTrans" cxnId="{22D42D52-EB03-43EE-B696-582F08434A4A}">
      <dgm:prSet/>
      <dgm:spPr/>
      <dgm:t>
        <a:bodyPr/>
        <a:lstStyle/>
        <a:p>
          <a:endParaRPr lang="nl-NL"/>
        </a:p>
      </dgm:t>
    </dgm:pt>
    <dgm:pt modelId="{647764AF-381A-4CBF-872D-9B8D633EAA93}" type="sibTrans" cxnId="{22D42D52-EB03-43EE-B696-582F08434A4A}">
      <dgm:prSet/>
      <dgm:spPr/>
      <dgm:t>
        <a:bodyPr/>
        <a:lstStyle/>
        <a:p>
          <a:endParaRPr lang="nl-NL"/>
        </a:p>
      </dgm:t>
    </dgm:pt>
    <dgm:pt modelId="{50B062DB-DE88-47A2-8185-91D0AE8B9976}">
      <dgm:prSet phldrT="[Tekst]"/>
      <dgm:spPr/>
      <dgm:t>
        <a:bodyPr/>
        <a:lstStyle/>
        <a:p>
          <a:r>
            <a:rPr lang="nl-NL" dirty="0"/>
            <a:t>Walnoot zonder dop</a:t>
          </a:r>
        </a:p>
      </dgm:t>
    </dgm:pt>
    <dgm:pt modelId="{E63349A0-2E63-4D5A-8254-29545A34F34B}" type="sibTrans" cxnId="{B5DF3B97-F2C8-4A9C-B032-DFBD3B2E8A47}">
      <dgm:prSet/>
      <dgm:spPr/>
      <dgm:t>
        <a:bodyPr/>
        <a:lstStyle/>
        <a:p>
          <a:endParaRPr lang="nl-NL"/>
        </a:p>
      </dgm:t>
    </dgm:pt>
    <dgm:pt modelId="{8A80BA9B-7276-418F-80F1-720CF7A1EE1D}" type="parTrans" cxnId="{B5DF3B97-F2C8-4A9C-B032-DFBD3B2E8A47}">
      <dgm:prSet/>
      <dgm:spPr/>
      <dgm:t>
        <a:bodyPr/>
        <a:lstStyle/>
        <a:p>
          <a:endParaRPr lang="nl-NL"/>
        </a:p>
      </dgm:t>
    </dgm:pt>
    <dgm:pt modelId="{703F4948-784C-41E7-9B7D-402CDB7DC0EB}">
      <dgm:prSet phldrT="[Tekst]"/>
      <dgm:spPr/>
      <dgm:t>
        <a:bodyPr/>
        <a:lstStyle/>
        <a:p>
          <a:r>
            <a:rPr lang="nl-NL" dirty="0"/>
            <a:t>Biologische groothandel Odin</a:t>
          </a:r>
        </a:p>
      </dgm:t>
    </dgm:pt>
    <dgm:pt modelId="{946C8A0B-5E24-4BA5-B10F-855ED881F5C3}" type="sibTrans" cxnId="{C2092BE0-94AC-4DF8-B9A3-B0913D4B57EE}">
      <dgm:prSet/>
      <dgm:spPr/>
      <dgm:t>
        <a:bodyPr/>
        <a:lstStyle/>
        <a:p>
          <a:endParaRPr lang="nl-NL"/>
        </a:p>
      </dgm:t>
    </dgm:pt>
    <dgm:pt modelId="{B5F105BB-F095-4FEC-AD3D-9DC5D102C4A1}" type="parTrans" cxnId="{C2092BE0-94AC-4DF8-B9A3-B0913D4B57EE}">
      <dgm:prSet/>
      <dgm:spPr/>
      <dgm:t>
        <a:bodyPr/>
        <a:lstStyle/>
        <a:p>
          <a:endParaRPr lang="nl-NL"/>
        </a:p>
      </dgm:t>
    </dgm:pt>
    <dgm:pt modelId="{3540E11B-55FC-4233-A24E-EB22751130A5}" type="pres">
      <dgm:prSet presAssocID="{58071D69-B0D7-4D30-AEF1-073CCCAD6668}" presName="linearFlow" presStyleCnt="0">
        <dgm:presLayoutVars>
          <dgm:dir/>
          <dgm:animLvl val="lvl"/>
          <dgm:resizeHandles val="exact"/>
        </dgm:presLayoutVars>
      </dgm:prSet>
      <dgm:spPr/>
    </dgm:pt>
    <dgm:pt modelId="{BB54290E-F776-40D6-A3DF-7252A51B4C82}" type="pres">
      <dgm:prSet presAssocID="{33908847-EA1A-49A8-8646-0B197CB9FD0F}" presName="composite" presStyleCnt="0"/>
      <dgm:spPr/>
    </dgm:pt>
    <dgm:pt modelId="{B5A075DB-8D8B-4601-9D73-61DEA5D6F283}" type="pres">
      <dgm:prSet presAssocID="{33908847-EA1A-49A8-8646-0B197CB9FD0F}" presName="parentText" presStyleLbl="alignNode1" presStyleIdx="0" presStyleCnt="4">
        <dgm:presLayoutVars>
          <dgm:chMax val="1"/>
          <dgm:bulletEnabled val="1"/>
        </dgm:presLayoutVars>
      </dgm:prSet>
      <dgm:spPr/>
    </dgm:pt>
    <dgm:pt modelId="{6F61B569-E2A3-4499-86DF-8552F8DDDAF0}" type="pres">
      <dgm:prSet presAssocID="{33908847-EA1A-49A8-8646-0B197CB9FD0F}" presName="descendantText" presStyleLbl="alignAcc1" presStyleIdx="0" presStyleCnt="4">
        <dgm:presLayoutVars>
          <dgm:bulletEnabled val="1"/>
        </dgm:presLayoutVars>
      </dgm:prSet>
      <dgm:spPr/>
    </dgm:pt>
    <dgm:pt modelId="{C9FDF589-24F4-484D-93E4-9D6A102BB293}" type="pres">
      <dgm:prSet presAssocID="{3FDB3FAF-9A9C-46D2-BA62-7254FA621922}" presName="sp" presStyleCnt="0"/>
      <dgm:spPr/>
    </dgm:pt>
    <dgm:pt modelId="{680C04D8-7186-43B2-A08E-FD703E2C990F}" type="pres">
      <dgm:prSet presAssocID="{6C269D3C-879F-4A6A-8B21-868339923920}" presName="composite" presStyleCnt="0"/>
      <dgm:spPr/>
    </dgm:pt>
    <dgm:pt modelId="{3C4308CB-695D-4E68-8066-68023E0839B8}" type="pres">
      <dgm:prSet presAssocID="{6C269D3C-879F-4A6A-8B21-868339923920}" presName="parentText" presStyleLbl="alignNode1" presStyleIdx="1" presStyleCnt="4">
        <dgm:presLayoutVars>
          <dgm:chMax val="1"/>
          <dgm:bulletEnabled val="1"/>
        </dgm:presLayoutVars>
      </dgm:prSet>
      <dgm:spPr/>
    </dgm:pt>
    <dgm:pt modelId="{43FBDCD2-DE13-4D68-A739-EF4FB3DFD8C4}" type="pres">
      <dgm:prSet presAssocID="{6C269D3C-879F-4A6A-8B21-868339923920}" presName="descendantText" presStyleLbl="alignAcc1" presStyleIdx="1" presStyleCnt="4">
        <dgm:presLayoutVars>
          <dgm:bulletEnabled val="1"/>
        </dgm:presLayoutVars>
      </dgm:prSet>
      <dgm:spPr/>
    </dgm:pt>
    <dgm:pt modelId="{A8B54301-5616-43C0-B009-06BB99E2173F}" type="pres">
      <dgm:prSet presAssocID="{D33C1401-8AAC-4853-B213-E46844DF5F98}" presName="sp" presStyleCnt="0"/>
      <dgm:spPr/>
    </dgm:pt>
    <dgm:pt modelId="{E3ABC426-EFAD-4A1E-AD43-E4D76784E9B7}" type="pres">
      <dgm:prSet presAssocID="{5B59D235-C2BE-4DC9-94AF-36F1043C5C6F}" presName="composite" presStyleCnt="0"/>
      <dgm:spPr/>
    </dgm:pt>
    <dgm:pt modelId="{56836299-1042-4A81-BD5E-0B1DEB91E356}" type="pres">
      <dgm:prSet presAssocID="{5B59D235-C2BE-4DC9-94AF-36F1043C5C6F}" presName="parentText" presStyleLbl="alignNode1" presStyleIdx="2" presStyleCnt="4">
        <dgm:presLayoutVars>
          <dgm:chMax val="1"/>
          <dgm:bulletEnabled val="1"/>
        </dgm:presLayoutVars>
      </dgm:prSet>
      <dgm:spPr/>
    </dgm:pt>
    <dgm:pt modelId="{C3B6691F-72FC-4ADA-A06D-AA940D5EEB8F}" type="pres">
      <dgm:prSet presAssocID="{5B59D235-C2BE-4DC9-94AF-36F1043C5C6F}" presName="descendantText" presStyleLbl="alignAcc1" presStyleIdx="2" presStyleCnt="4">
        <dgm:presLayoutVars>
          <dgm:bulletEnabled val="1"/>
        </dgm:presLayoutVars>
      </dgm:prSet>
      <dgm:spPr/>
    </dgm:pt>
    <dgm:pt modelId="{663C3582-B77B-4660-8895-828690CDCE96}" type="pres">
      <dgm:prSet presAssocID="{3700246E-647A-4E2D-9BFC-224425C30640}" presName="sp" presStyleCnt="0"/>
      <dgm:spPr/>
    </dgm:pt>
    <dgm:pt modelId="{21989B80-E43F-483D-8EEA-04D7FD924011}" type="pres">
      <dgm:prSet presAssocID="{1BA3B470-A787-48FC-89E3-C90D8C8C2554}" presName="composite" presStyleCnt="0"/>
      <dgm:spPr/>
    </dgm:pt>
    <dgm:pt modelId="{C46D6C48-A3AF-4558-B306-BEA8F9658BAA}" type="pres">
      <dgm:prSet presAssocID="{1BA3B470-A787-48FC-89E3-C90D8C8C2554}" presName="parentText" presStyleLbl="alignNode1" presStyleIdx="3" presStyleCnt="4">
        <dgm:presLayoutVars>
          <dgm:chMax val="1"/>
          <dgm:bulletEnabled val="1"/>
        </dgm:presLayoutVars>
      </dgm:prSet>
      <dgm:spPr/>
    </dgm:pt>
    <dgm:pt modelId="{B291C83F-0548-4D52-8226-858D73562EEB}" type="pres">
      <dgm:prSet presAssocID="{1BA3B470-A787-48FC-89E3-C90D8C8C2554}" presName="descendantText" presStyleLbl="alignAcc1" presStyleIdx="3" presStyleCnt="4">
        <dgm:presLayoutVars>
          <dgm:bulletEnabled val="1"/>
        </dgm:presLayoutVars>
      </dgm:prSet>
      <dgm:spPr/>
    </dgm:pt>
  </dgm:ptLst>
  <dgm:cxnLst>
    <dgm:cxn modelId="{0BD46A0A-A7F5-457D-98E4-8D370ED4FE28}" type="presOf" srcId="{42EF3519-3902-47D8-B01E-23DC362E1100}" destId="{6F61B569-E2A3-4499-86DF-8552F8DDDAF0}" srcOrd="0" destOrd="0" presId="urn:microsoft.com/office/officeart/2005/8/layout/chevron2"/>
    <dgm:cxn modelId="{0147AD11-0ED4-49D0-8B85-39FA2D1D58FA}" srcId="{58071D69-B0D7-4D30-AEF1-073CCCAD6668}" destId="{33908847-EA1A-49A8-8646-0B197CB9FD0F}" srcOrd="0" destOrd="0" parTransId="{4EE44C64-2ADA-408A-88E0-4FD76F20951C}" sibTransId="{3FDB3FAF-9A9C-46D2-BA62-7254FA621922}"/>
    <dgm:cxn modelId="{9E58EA13-FAD2-480A-B3D5-4630A65EEACE}" srcId="{1BA3B470-A787-48FC-89E3-C90D8C8C2554}" destId="{0B9169E2-902C-4A34-8024-8D19E3972E11}" srcOrd="0" destOrd="0" parTransId="{005456A9-F82C-4D7D-8D17-ACF122E67455}" sibTransId="{44F11A63-776E-483A-934A-BD5E7E9EAF63}"/>
    <dgm:cxn modelId="{1B131C21-1D5A-4144-9CE4-9ECE0C357FA8}" type="presOf" srcId="{DABCBD70-AFE6-490B-9D3B-403708706C1E}" destId="{6F61B569-E2A3-4499-86DF-8552F8DDDAF0}" srcOrd="0" destOrd="1" presId="urn:microsoft.com/office/officeart/2005/8/layout/chevron2"/>
    <dgm:cxn modelId="{79A2933B-31FA-4EF5-8E13-F0B7E2150B81}" type="presOf" srcId="{0B9169E2-902C-4A34-8024-8D19E3972E11}" destId="{B291C83F-0548-4D52-8226-858D73562EEB}" srcOrd="0" destOrd="0" presId="urn:microsoft.com/office/officeart/2005/8/layout/chevron2"/>
    <dgm:cxn modelId="{1743B13E-D267-467D-8E46-9544CC425131}" type="presOf" srcId="{1BA3B470-A787-48FC-89E3-C90D8C8C2554}" destId="{C46D6C48-A3AF-4558-B306-BEA8F9658BAA}" srcOrd="0" destOrd="0" presId="urn:microsoft.com/office/officeart/2005/8/layout/chevron2"/>
    <dgm:cxn modelId="{059FA060-6EF0-41BD-A52F-22B49DA3D0D1}" srcId="{33908847-EA1A-49A8-8646-0B197CB9FD0F}" destId="{42EF3519-3902-47D8-B01E-23DC362E1100}" srcOrd="0" destOrd="0" parTransId="{53A808E3-2013-4046-A1AA-A4C28C36F085}" sibTransId="{3071D016-20F4-4501-82F0-C8D8BA2290EF}"/>
    <dgm:cxn modelId="{93F9AB46-E36B-4126-9973-7D419607F377}" srcId="{6C269D3C-879F-4A6A-8B21-868339923920}" destId="{3B64EDED-6533-41C0-8C9B-25F3164B2A56}" srcOrd="1" destOrd="0" parTransId="{DB02B4BD-7BCE-46AD-8C8D-115CD7746614}" sibTransId="{9FF8C1D4-7F67-4296-A134-4DB4A44447E3}"/>
    <dgm:cxn modelId="{A5350E67-8F44-4F6A-9916-4B13A8A87C03}" type="presOf" srcId="{703F4948-784C-41E7-9B7D-402CDB7DC0EB}" destId="{C3B6691F-72FC-4ADA-A06D-AA940D5EEB8F}" srcOrd="0" destOrd="1" presId="urn:microsoft.com/office/officeart/2005/8/layout/chevron2"/>
    <dgm:cxn modelId="{E5487070-4690-40DE-B8DF-2D4A42EF45EE}" type="presOf" srcId="{5B59D235-C2BE-4DC9-94AF-36F1043C5C6F}" destId="{56836299-1042-4A81-BD5E-0B1DEB91E356}" srcOrd="0" destOrd="0" presId="urn:microsoft.com/office/officeart/2005/8/layout/chevron2"/>
    <dgm:cxn modelId="{22D42D52-EB03-43EE-B696-582F08434A4A}" srcId="{58071D69-B0D7-4D30-AEF1-073CCCAD6668}" destId="{1BA3B470-A787-48FC-89E3-C90D8C8C2554}" srcOrd="3" destOrd="0" parTransId="{0A4FD9D3-A818-43AD-9615-6DA43229BC51}" sibTransId="{647764AF-381A-4CBF-872D-9B8D633EAA93}"/>
    <dgm:cxn modelId="{C17C7972-C7C7-41F1-B4A4-7F10AE0B0B50}" srcId="{6C269D3C-879F-4A6A-8B21-868339923920}" destId="{642C494D-3FA8-43C0-997C-30CEF4BEA45B}" srcOrd="0" destOrd="0" parTransId="{F919D9C7-D7E4-4681-9349-3D0E3200650A}" sibTransId="{24AA101A-A250-4E74-8F38-CFC3805CB1FE}"/>
    <dgm:cxn modelId="{37962555-E7D8-4E08-973F-E50623D67CF2}" srcId="{58071D69-B0D7-4D30-AEF1-073CCCAD6668}" destId="{6C269D3C-879F-4A6A-8B21-868339923920}" srcOrd="1" destOrd="0" parTransId="{F868FE69-6E9D-4FE4-9EF5-8F35A00897EF}" sibTransId="{D33C1401-8AAC-4853-B213-E46844DF5F98}"/>
    <dgm:cxn modelId="{29503658-079A-4670-A2A5-122C36B95D09}" type="presOf" srcId="{642C494D-3FA8-43C0-997C-30CEF4BEA45B}" destId="{43FBDCD2-DE13-4D68-A739-EF4FB3DFD8C4}" srcOrd="0" destOrd="0" presId="urn:microsoft.com/office/officeart/2005/8/layout/chevron2"/>
    <dgm:cxn modelId="{1E16DA5A-98C5-490C-947A-A4A1AA5B0460}" srcId="{58071D69-B0D7-4D30-AEF1-073CCCAD6668}" destId="{5B59D235-C2BE-4DC9-94AF-36F1043C5C6F}" srcOrd="2" destOrd="0" parTransId="{FDAE832C-2F1B-40D8-B961-B2FC6A9DD78E}" sibTransId="{3700246E-647A-4E2D-9BFC-224425C30640}"/>
    <dgm:cxn modelId="{C2017884-936A-4E04-8D25-CE45C31E8A51}" srcId="{33908847-EA1A-49A8-8646-0B197CB9FD0F}" destId="{DABCBD70-AFE6-490B-9D3B-403708706C1E}" srcOrd="1" destOrd="0" parTransId="{1A2AB02A-059C-441B-891C-078997F98829}" sibTransId="{A45C0730-A22B-45CF-BFC9-59C5C03E8D78}"/>
    <dgm:cxn modelId="{3F381E90-064E-44B9-A987-C5D2DE3220F1}" type="presOf" srcId="{5A9DDCD6-4D68-498E-BECA-821E036BE69A}" destId="{B291C83F-0548-4D52-8226-858D73562EEB}" srcOrd="0" destOrd="1" presId="urn:microsoft.com/office/officeart/2005/8/layout/chevron2"/>
    <dgm:cxn modelId="{B5DF3B97-F2C8-4A9C-B032-DFBD3B2E8A47}" srcId="{5B59D235-C2BE-4DC9-94AF-36F1043C5C6F}" destId="{50B062DB-DE88-47A2-8185-91D0AE8B9976}" srcOrd="0" destOrd="0" parTransId="{8A80BA9B-7276-418F-80F1-720CF7A1EE1D}" sibTransId="{E63349A0-2E63-4D5A-8254-29545A34F34B}"/>
    <dgm:cxn modelId="{CDD5EACA-99EB-4DA1-9741-AC32131C3C14}" type="presOf" srcId="{58071D69-B0D7-4D30-AEF1-073CCCAD6668}" destId="{3540E11B-55FC-4233-A24E-EB22751130A5}" srcOrd="0" destOrd="0" presId="urn:microsoft.com/office/officeart/2005/8/layout/chevron2"/>
    <dgm:cxn modelId="{BB414BD4-167B-4A56-8C6C-13F5A58CF426}" type="presOf" srcId="{50B062DB-DE88-47A2-8185-91D0AE8B9976}" destId="{C3B6691F-72FC-4ADA-A06D-AA940D5EEB8F}" srcOrd="0" destOrd="0" presId="urn:microsoft.com/office/officeart/2005/8/layout/chevron2"/>
    <dgm:cxn modelId="{7E1F22D7-D895-4B0E-9AE8-FA30CF821FED}" type="presOf" srcId="{6C269D3C-879F-4A6A-8B21-868339923920}" destId="{3C4308CB-695D-4E68-8066-68023E0839B8}" srcOrd="0" destOrd="0" presId="urn:microsoft.com/office/officeart/2005/8/layout/chevron2"/>
    <dgm:cxn modelId="{BB68CFD8-C3F7-4D5C-9B47-1C6587364B48}" type="presOf" srcId="{3B64EDED-6533-41C0-8C9B-25F3164B2A56}" destId="{43FBDCD2-DE13-4D68-A739-EF4FB3DFD8C4}" srcOrd="0" destOrd="1" presId="urn:microsoft.com/office/officeart/2005/8/layout/chevron2"/>
    <dgm:cxn modelId="{8E1800E0-E2AC-4912-BDB4-258CC83D8690}" srcId="{1BA3B470-A787-48FC-89E3-C90D8C8C2554}" destId="{5A9DDCD6-4D68-498E-BECA-821E036BE69A}" srcOrd="1" destOrd="0" parTransId="{9CBDF7A9-5EF8-4D0C-AB90-11C4C858A80A}" sibTransId="{0D65D5CF-9042-4FC8-A265-B0F4BD025A0A}"/>
    <dgm:cxn modelId="{C2092BE0-94AC-4DF8-B9A3-B0913D4B57EE}" srcId="{5B59D235-C2BE-4DC9-94AF-36F1043C5C6F}" destId="{703F4948-784C-41E7-9B7D-402CDB7DC0EB}" srcOrd="1" destOrd="0" parTransId="{B5F105BB-F095-4FEC-AD3D-9DC5D102C4A1}" sibTransId="{946C8A0B-5E24-4BA5-B10F-855ED881F5C3}"/>
    <dgm:cxn modelId="{5FCACAF4-4F21-4442-BCF4-5BDA5A580953}" type="presOf" srcId="{33908847-EA1A-49A8-8646-0B197CB9FD0F}" destId="{B5A075DB-8D8B-4601-9D73-61DEA5D6F283}" srcOrd="0" destOrd="0" presId="urn:microsoft.com/office/officeart/2005/8/layout/chevron2"/>
    <dgm:cxn modelId="{9058A775-DAE9-4C3E-AA4A-A7A32E2EC9D8}" type="presParOf" srcId="{3540E11B-55FC-4233-A24E-EB22751130A5}" destId="{BB54290E-F776-40D6-A3DF-7252A51B4C82}" srcOrd="0" destOrd="0" presId="urn:microsoft.com/office/officeart/2005/8/layout/chevron2"/>
    <dgm:cxn modelId="{61FCF347-2858-40E9-90F0-469F09834AFD}" type="presParOf" srcId="{BB54290E-F776-40D6-A3DF-7252A51B4C82}" destId="{B5A075DB-8D8B-4601-9D73-61DEA5D6F283}" srcOrd="0" destOrd="0" presId="urn:microsoft.com/office/officeart/2005/8/layout/chevron2"/>
    <dgm:cxn modelId="{43AC7850-C048-4981-AEEB-82DBB6C15200}" type="presParOf" srcId="{BB54290E-F776-40D6-A3DF-7252A51B4C82}" destId="{6F61B569-E2A3-4499-86DF-8552F8DDDAF0}" srcOrd="1" destOrd="0" presId="urn:microsoft.com/office/officeart/2005/8/layout/chevron2"/>
    <dgm:cxn modelId="{2CAB26FA-48FB-4A3D-9D4E-9E31E064F0F2}" type="presParOf" srcId="{3540E11B-55FC-4233-A24E-EB22751130A5}" destId="{C9FDF589-24F4-484D-93E4-9D6A102BB293}" srcOrd="1" destOrd="0" presId="urn:microsoft.com/office/officeart/2005/8/layout/chevron2"/>
    <dgm:cxn modelId="{371B0D6B-E4E3-4826-8B34-E121488A084E}" type="presParOf" srcId="{3540E11B-55FC-4233-A24E-EB22751130A5}" destId="{680C04D8-7186-43B2-A08E-FD703E2C990F}" srcOrd="2" destOrd="0" presId="urn:microsoft.com/office/officeart/2005/8/layout/chevron2"/>
    <dgm:cxn modelId="{878B06B6-E7C2-4F40-BFC0-12AC9A6EBD34}" type="presParOf" srcId="{680C04D8-7186-43B2-A08E-FD703E2C990F}" destId="{3C4308CB-695D-4E68-8066-68023E0839B8}" srcOrd="0" destOrd="0" presId="urn:microsoft.com/office/officeart/2005/8/layout/chevron2"/>
    <dgm:cxn modelId="{C196E5ED-C27D-4013-81A4-4ACD08F798E6}" type="presParOf" srcId="{680C04D8-7186-43B2-A08E-FD703E2C990F}" destId="{43FBDCD2-DE13-4D68-A739-EF4FB3DFD8C4}" srcOrd="1" destOrd="0" presId="urn:microsoft.com/office/officeart/2005/8/layout/chevron2"/>
    <dgm:cxn modelId="{905A64E8-B2E4-47C3-B555-B1048EDC07C7}" type="presParOf" srcId="{3540E11B-55FC-4233-A24E-EB22751130A5}" destId="{A8B54301-5616-43C0-B009-06BB99E2173F}" srcOrd="3" destOrd="0" presId="urn:microsoft.com/office/officeart/2005/8/layout/chevron2"/>
    <dgm:cxn modelId="{B494204C-BB7D-4491-AE19-9B84D3E8860F}" type="presParOf" srcId="{3540E11B-55FC-4233-A24E-EB22751130A5}" destId="{E3ABC426-EFAD-4A1E-AD43-E4D76784E9B7}" srcOrd="4" destOrd="0" presId="urn:microsoft.com/office/officeart/2005/8/layout/chevron2"/>
    <dgm:cxn modelId="{793167FD-2434-422F-A60B-522C27D9BD57}" type="presParOf" srcId="{E3ABC426-EFAD-4A1E-AD43-E4D76784E9B7}" destId="{56836299-1042-4A81-BD5E-0B1DEB91E356}" srcOrd="0" destOrd="0" presId="urn:microsoft.com/office/officeart/2005/8/layout/chevron2"/>
    <dgm:cxn modelId="{10F70063-F2E2-49A5-A553-6B3318368233}" type="presParOf" srcId="{E3ABC426-EFAD-4A1E-AD43-E4D76784E9B7}" destId="{C3B6691F-72FC-4ADA-A06D-AA940D5EEB8F}" srcOrd="1" destOrd="0" presId="urn:microsoft.com/office/officeart/2005/8/layout/chevron2"/>
    <dgm:cxn modelId="{5212FD28-0C3D-43E0-BAAB-7191DC4533D9}" type="presParOf" srcId="{3540E11B-55FC-4233-A24E-EB22751130A5}" destId="{663C3582-B77B-4660-8895-828690CDCE96}" srcOrd="5" destOrd="0" presId="urn:microsoft.com/office/officeart/2005/8/layout/chevron2"/>
    <dgm:cxn modelId="{8FC15417-861F-464A-8809-053E96494F6C}" type="presParOf" srcId="{3540E11B-55FC-4233-A24E-EB22751130A5}" destId="{21989B80-E43F-483D-8EEA-04D7FD924011}" srcOrd="6" destOrd="0" presId="urn:microsoft.com/office/officeart/2005/8/layout/chevron2"/>
    <dgm:cxn modelId="{610B01DD-CC5A-4E22-90A0-172ACC4A26E0}" type="presParOf" srcId="{21989B80-E43F-483D-8EEA-04D7FD924011}" destId="{C46D6C48-A3AF-4558-B306-BEA8F9658BAA}" srcOrd="0" destOrd="0" presId="urn:microsoft.com/office/officeart/2005/8/layout/chevron2"/>
    <dgm:cxn modelId="{923E0E86-8991-47E0-B703-1AA1141B2EB2}" type="presParOf" srcId="{21989B80-E43F-483D-8EEA-04D7FD924011}" destId="{B291C83F-0548-4D52-8226-858D73562EE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8CE0AD-54DC-4928-B71D-7C4C5DB61E04}" type="doc">
      <dgm:prSet loTypeId="urn:microsoft.com/office/officeart/2005/8/layout/chevron2" loCatId="list" qsTypeId="urn:microsoft.com/office/officeart/2005/8/quickstyle/simple4" qsCatId="simple" csTypeId="urn:microsoft.com/office/officeart/2005/8/colors/accent2_3" csCatId="accent2" phldr="1"/>
      <dgm:spPr/>
      <dgm:t>
        <a:bodyPr/>
        <a:lstStyle/>
        <a:p>
          <a:endParaRPr lang="nl-NL"/>
        </a:p>
      </dgm:t>
    </dgm:pt>
    <dgm:pt modelId="{5D5FD5E3-9083-4425-AD0F-09530929A08F}">
      <dgm:prSet phldrT="[Tekst]"/>
      <dgm:spPr/>
      <dgm:t>
        <a:bodyPr/>
        <a:lstStyle/>
        <a:p>
          <a:r>
            <a:rPr lang="nl-NL" dirty="0"/>
            <a:t>totaal </a:t>
          </a:r>
        </a:p>
        <a:p>
          <a:r>
            <a:rPr lang="nl-NL" dirty="0"/>
            <a:t>100 hectare</a:t>
          </a:r>
        </a:p>
      </dgm:t>
    </dgm:pt>
    <dgm:pt modelId="{B376F1FA-4A12-434B-8FC8-699D74A31EDF}" type="parTrans" cxnId="{5C8AAB07-F32F-4686-897D-012F6EF773F3}">
      <dgm:prSet/>
      <dgm:spPr/>
      <dgm:t>
        <a:bodyPr/>
        <a:lstStyle/>
        <a:p>
          <a:endParaRPr lang="nl-NL"/>
        </a:p>
      </dgm:t>
    </dgm:pt>
    <dgm:pt modelId="{63CE995D-1C93-4271-AA29-F9EE07FFB5F4}" type="sibTrans" cxnId="{5C8AAB07-F32F-4686-897D-012F6EF773F3}">
      <dgm:prSet/>
      <dgm:spPr/>
      <dgm:t>
        <a:bodyPr/>
        <a:lstStyle/>
        <a:p>
          <a:endParaRPr lang="nl-NL"/>
        </a:p>
      </dgm:t>
    </dgm:pt>
    <dgm:pt modelId="{3D0EC050-899A-4401-AFC4-8E3F57207361}">
      <dgm:prSet phldrT="[Tekst]"/>
      <dgm:spPr/>
      <dgm:t>
        <a:bodyPr/>
        <a:lstStyle/>
        <a:p>
          <a:r>
            <a:rPr lang="nl-NL" dirty="0"/>
            <a:t>Gemiddelde prijs agrarische grond €8,- euro / m2 </a:t>
          </a:r>
        </a:p>
      </dgm:t>
    </dgm:pt>
    <dgm:pt modelId="{CFA42EED-0A34-450D-814D-D6162AA82643}" type="parTrans" cxnId="{83405232-FB8C-41CC-A2F4-ABAE90E93C29}">
      <dgm:prSet/>
      <dgm:spPr/>
      <dgm:t>
        <a:bodyPr/>
        <a:lstStyle/>
        <a:p>
          <a:endParaRPr lang="nl-NL"/>
        </a:p>
      </dgm:t>
    </dgm:pt>
    <dgm:pt modelId="{DC559944-9B8E-4D2A-9342-EB09B229BEF5}" type="sibTrans" cxnId="{83405232-FB8C-41CC-A2F4-ABAE90E93C29}">
      <dgm:prSet/>
      <dgm:spPr/>
      <dgm:t>
        <a:bodyPr/>
        <a:lstStyle/>
        <a:p>
          <a:endParaRPr lang="nl-NL"/>
        </a:p>
      </dgm:t>
    </dgm:pt>
    <dgm:pt modelId="{8F7D0181-7B99-44D1-9BB1-9DA9E89F3D5E}">
      <dgm:prSet phldrT="[Tekst]"/>
      <dgm:spPr/>
      <dgm:t>
        <a:bodyPr/>
        <a:lstStyle/>
        <a:p>
          <a:r>
            <a:rPr lang="nl-NL" dirty="0"/>
            <a:t>Totaal €8 miljoen euro</a:t>
          </a:r>
        </a:p>
      </dgm:t>
    </dgm:pt>
    <dgm:pt modelId="{5F69144A-75CF-441B-83CE-12930071B73B}" type="parTrans" cxnId="{F3CAAAB0-3549-401F-9AF0-4BF72E43653D}">
      <dgm:prSet/>
      <dgm:spPr/>
      <dgm:t>
        <a:bodyPr/>
        <a:lstStyle/>
        <a:p>
          <a:endParaRPr lang="nl-NL"/>
        </a:p>
      </dgm:t>
    </dgm:pt>
    <dgm:pt modelId="{7DFB81E3-3767-4FA5-8F88-D5A3E8A413AC}" type="sibTrans" cxnId="{F3CAAAB0-3549-401F-9AF0-4BF72E43653D}">
      <dgm:prSet/>
      <dgm:spPr/>
      <dgm:t>
        <a:bodyPr/>
        <a:lstStyle/>
        <a:p>
          <a:endParaRPr lang="nl-NL"/>
        </a:p>
      </dgm:t>
    </dgm:pt>
    <dgm:pt modelId="{39F29400-6585-4453-85E2-EBABFCBD0D90}">
      <dgm:prSet phldrT="[Tekst]"/>
      <dgm:spPr/>
      <dgm:t>
        <a:bodyPr/>
        <a:lstStyle/>
        <a:p>
          <a:r>
            <a:rPr lang="nl-NL" dirty="0"/>
            <a:t>wonen </a:t>
          </a:r>
        </a:p>
        <a:p>
          <a:r>
            <a:rPr lang="nl-NL" dirty="0"/>
            <a:t>25 hectare</a:t>
          </a:r>
        </a:p>
      </dgm:t>
    </dgm:pt>
    <dgm:pt modelId="{BE8D252C-E76D-4869-BE31-0B35623D2BE2}" type="parTrans" cxnId="{92E1DDEC-EE73-4036-9DB6-ADDC02A67CA0}">
      <dgm:prSet/>
      <dgm:spPr/>
      <dgm:t>
        <a:bodyPr/>
        <a:lstStyle/>
        <a:p>
          <a:endParaRPr lang="nl-NL"/>
        </a:p>
      </dgm:t>
    </dgm:pt>
    <dgm:pt modelId="{0695E074-2B70-49FB-BC31-2AD2A0AA15CC}" type="sibTrans" cxnId="{92E1DDEC-EE73-4036-9DB6-ADDC02A67CA0}">
      <dgm:prSet/>
      <dgm:spPr/>
      <dgm:t>
        <a:bodyPr/>
        <a:lstStyle/>
        <a:p>
          <a:endParaRPr lang="nl-NL"/>
        </a:p>
      </dgm:t>
    </dgm:pt>
    <dgm:pt modelId="{61C3BF75-A583-4EDE-9E0F-1EF992383232}">
      <dgm:prSet phldrT="[Tekst]"/>
      <dgm:spPr/>
      <dgm:t>
        <a:bodyPr/>
        <a:lstStyle/>
        <a:p>
          <a:r>
            <a:rPr lang="nl-NL" dirty="0"/>
            <a:t>Waarvan 20% bouwgrond (50.000m2)</a:t>
          </a:r>
        </a:p>
      </dgm:t>
    </dgm:pt>
    <dgm:pt modelId="{1557302B-894A-46A5-B378-A0B4D2FD17A5}" type="parTrans" cxnId="{238D5E6A-48FE-4CF9-9777-21712571F423}">
      <dgm:prSet/>
      <dgm:spPr/>
      <dgm:t>
        <a:bodyPr/>
        <a:lstStyle/>
        <a:p>
          <a:endParaRPr lang="nl-NL"/>
        </a:p>
      </dgm:t>
    </dgm:pt>
    <dgm:pt modelId="{888AEE48-D3EC-435C-BB0C-18AA5D250881}" type="sibTrans" cxnId="{238D5E6A-48FE-4CF9-9777-21712571F423}">
      <dgm:prSet/>
      <dgm:spPr/>
      <dgm:t>
        <a:bodyPr/>
        <a:lstStyle/>
        <a:p>
          <a:endParaRPr lang="nl-NL"/>
        </a:p>
      </dgm:t>
    </dgm:pt>
    <dgm:pt modelId="{40E22077-495E-4089-B9C6-0EEAAAFCB1CB}">
      <dgm:prSet phldrT="[Tekst]"/>
      <dgm:spPr/>
      <dgm:t>
        <a:bodyPr/>
        <a:lstStyle/>
        <a:p>
          <a:r>
            <a:rPr lang="nl-NL" dirty="0"/>
            <a:t>Totaal €12,5 miljoen euro</a:t>
          </a:r>
        </a:p>
      </dgm:t>
    </dgm:pt>
    <dgm:pt modelId="{6EB32F04-A849-43B7-9342-FCCD4475A720}" type="parTrans" cxnId="{4229A3D5-2742-41BC-99EA-81C38EE99FF8}">
      <dgm:prSet/>
      <dgm:spPr/>
      <dgm:t>
        <a:bodyPr/>
        <a:lstStyle/>
        <a:p>
          <a:endParaRPr lang="nl-NL"/>
        </a:p>
      </dgm:t>
    </dgm:pt>
    <dgm:pt modelId="{1EA55978-899E-4703-A608-1285E7F3963F}" type="sibTrans" cxnId="{4229A3D5-2742-41BC-99EA-81C38EE99FF8}">
      <dgm:prSet/>
      <dgm:spPr/>
      <dgm:t>
        <a:bodyPr/>
        <a:lstStyle/>
        <a:p>
          <a:endParaRPr lang="nl-NL"/>
        </a:p>
      </dgm:t>
    </dgm:pt>
    <dgm:pt modelId="{A11F2C3A-3325-4DEE-9CDE-297B78401298}">
      <dgm:prSet phldrT="[Tekst]"/>
      <dgm:spPr/>
      <dgm:t>
        <a:bodyPr/>
        <a:lstStyle/>
        <a:p>
          <a:r>
            <a:rPr lang="nl-NL" dirty="0"/>
            <a:t>Aanleg regeneratieve landbouwsystemen, sociale functies in de woonwijk, nieuwe inpassing waterpartijen, extra ecologische impuls en recreatieve functies</a:t>
          </a:r>
        </a:p>
      </dgm:t>
    </dgm:pt>
    <dgm:pt modelId="{63954178-B359-41D8-8CFA-C288C3903300}" type="parTrans" cxnId="{A26BBB23-5FE8-4A43-9540-EA48B6FE915A}">
      <dgm:prSet/>
      <dgm:spPr/>
      <dgm:t>
        <a:bodyPr/>
        <a:lstStyle/>
        <a:p>
          <a:endParaRPr lang="nl-NL"/>
        </a:p>
      </dgm:t>
    </dgm:pt>
    <dgm:pt modelId="{99F2B2D3-9FD4-4970-9334-D17BD6E14A96}" type="sibTrans" cxnId="{A26BBB23-5FE8-4A43-9540-EA48B6FE915A}">
      <dgm:prSet/>
      <dgm:spPr/>
      <dgm:t>
        <a:bodyPr/>
        <a:lstStyle/>
        <a:p>
          <a:endParaRPr lang="nl-NL"/>
        </a:p>
      </dgm:t>
    </dgm:pt>
    <dgm:pt modelId="{0D0AC3A7-485D-4D4E-9EBC-CA8DCCF9CF6A}">
      <dgm:prSet phldrT="[Tekst]"/>
      <dgm:spPr/>
      <dgm:t>
        <a:bodyPr/>
        <a:lstStyle/>
        <a:p>
          <a:r>
            <a:rPr lang="nl-NL" dirty="0"/>
            <a:t>Gemiddelde prijs bouwgrond €250,-/m2</a:t>
          </a:r>
        </a:p>
      </dgm:t>
    </dgm:pt>
    <dgm:pt modelId="{B3C71198-C10F-4186-91AF-9C7C816EB187}" type="parTrans" cxnId="{D3E069FF-7B16-4CA9-9C2D-4C8D4FB51347}">
      <dgm:prSet/>
      <dgm:spPr/>
      <dgm:t>
        <a:bodyPr/>
        <a:lstStyle/>
        <a:p>
          <a:endParaRPr lang="nl-NL"/>
        </a:p>
      </dgm:t>
    </dgm:pt>
    <dgm:pt modelId="{CFD8D909-E6F9-4F30-9898-BB3F835E96AF}" type="sibTrans" cxnId="{D3E069FF-7B16-4CA9-9C2D-4C8D4FB51347}">
      <dgm:prSet/>
      <dgm:spPr/>
      <dgm:t>
        <a:bodyPr/>
        <a:lstStyle/>
        <a:p>
          <a:endParaRPr lang="nl-NL"/>
        </a:p>
      </dgm:t>
    </dgm:pt>
    <dgm:pt modelId="{DA3E8A05-0D07-4AEB-AF0B-EAD2E6BAB426}">
      <dgm:prSet phldrT="[Tekst]"/>
      <dgm:spPr/>
      <dgm:t>
        <a:bodyPr/>
        <a:lstStyle/>
        <a:p>
          <a:r>
            <a:rPr lang="nl-NL" dirty="0"/>
            <a:t>Maatschappelijke relevantie</a:t>
          </a:r>
        </a:p>
      </dgm:t>
    </dgm:pt>
    <dgm:pt modelId="{27A4B907-A5E8-4D39-A7C2-1478B0A322C6}" type="parTrans" cxnId="{E63686B5-FA18-4DA3-A2B9-9DD99A966E40}">
      <dgm:prSet/>
      <dgm:spPr/>
      <dgm:t>
        <a:bodyPr/>
        <a:lstStyle/>
        <a:p>
          <a:endParaRPr lang="nl-NL"/>
        </a:p>
      </dgm:t>
    </dgm:pt>
    <dgm:pt modelId="{CCDF376E-805C-40CD-A302-73EB41EC90FA}" type="sibTrans" cxnId="{E63686B5-FA18-4DA3-A2B9-9DD99A966E40}">
      <dgm:prSet/>
      <dgm:spPr/>
      <dgm:t>
        <a:bodyPr/>
        <a:lstStyle/>
        <a:p>
          <a:endParaRPr lang="nl-NL"/>
        </a:p>
      </dgm:t>
    </dgm:pt>
    <dgm:pt modelId="{120E92D2-5A29-408F-B903-03E25DF126D1}">
      <dgm:prSet phldrT="[Tekst]"/>
      <dgm:spPr/>
      <dgm:t>
        <a:bodyPr/>
        <a:lstStyle/>
        <a:p>
          <a:r>
            <a:rPr lang="nl-NL" dirty="0"/>
            <a:t>€4,5 miljoen euro over</a:t>
          </a:r>
        </a:p>
      </dgm:t>
    </dgm:pt>
    <dgm:pt modelId="{25DD65BE-3149-4464-993D-AD3A19F8E02A}" type="parTrans" cxnId="{F918D05D-740F-4B7A-A128-1212D2E6D90E}">
      <dgm:prSet/>
      <dgm:spPr/>
      <dgm:t>
        <a:bodyPr/>
        <a:lstStyle/>
        <a:p>
          <a:endParaRPr lang="nl-NL"/>
        </a:p>
      </dgm:t>
    </dgm:pt>
    <dgm:pt modelId="{2DF05C02-FCE8-4601-8A24-1CB5ECFCCC94}" type="sibTrans" cxnId="{F918D05D-740F-4B7A-A128-1212D2E6D90E}">
      <dgm:prSet/>
      <dgm:spPr/>
      <dgm:t>
        <a:bodyPr/>
        <a:lstStyle/>
        <a:p>
          <a:endParaRPr lang="nl-NL"/>
        </a:p>
      </dgm:t>
    </dgm:pt>
    <dgm:pt modelId="{B5B8FE34-8C77-483C-9140-C79AC8FF87DD}">
      <dgm:prSet phldrT="[Tekst]"/>
      <dgm:spPr/>
      <dgm:t>
        <a:bodyPr/>
        <a:lstStyle/>
        <a:p>
          <a:r>
            <a:rPr lang="nl-NL" dirty="0"/>
            <a:t>Subsidies ter ontwerp</a:t>
          </a:r>
        </a:p>
      </dgm:t>
    </dgm:pt>
    <dgm:pt modelId="{48F90985-8136-4AFC-B691-39202207FC6B}" type="sibTrans" cxnId="{305C0D20-6B88-4E70-9DC3-F3824187CC6F}">
      <dgm:prSet/>
      <dgm:spPr/>
      <dgm:t>
        <a:bodyPr/>
        <a:lstStyle/>
        <a:p>
          <a:endParaRPr lang="nl-NL"/>
        </a:p>
      </dgm:t>
    </dgm:pt>
    <dgm:pt modelId="{EA8AF092-5585-4BE6-86EC-AD062461CE77}" type="parTrans" cxnId="{305C0D20-6B88-4E70-9DC3-F3824187CC6F}">
      <dgm:prSet/>
      <dgm:spPr/>
      <dgm:t>
        <a:bodyPr/>
        <a:lstStyle/>
        <a:p>
          <a:endParaRPr lang="nl-NL"/>
        </a:p>
      </dgm:t>
    </dgm:pt>
    <dgm:pt modelId="{5390C964-D930-4073-A492-921C604BEE0D}">
      <dgm:prSet/>
      <dgm:spPr/>
      <dgm:t>
        <a:bodyPr/>
        <a:lstStyle/>
        <a:p>
          <a:r>
            <a:rPr lang="nl-NL" dirty="0"/>
            <a:t>Stimuleringsfonds (twee keer €30.000 euro)</a:t>
          </a:r>
        </a:p>
      </dgm:t>
    </dgm:pt>
    <dgm:pt modelId="{DCDBA7C9-A07F-48C8-A65D-5C5C0C25B3E3}" type="sibTrans" cxnId="{75280C0A-6CF2-4C8C-AE0A-435A9AB8961E}">
      <dgm:prSet/>
      <dgm:spPr/>
      <dgm:t>
        <a:bodyPr/>
        <a:lstStyle/>
        <a:p>
          <a:endParaRPr lang="nl-NL"/>
        </a:p>
      </dgm:t>
    </dgm:pt>
    <dgm:pt modelId="{DB26F1E8-AEFA-4459-875F-4AE8E9A064B4}" type="parTrans" cxnId="{75280C0A-6CF2-4C8C-AE0A-435A9AB8961E}">
      <dgm:prSet/>
      <dgm:spPr/>
      <dgm:t>
        <a:bodyPr/>
        <a:lstStyle/>
        <a:p>
          <a:endParaRPr lang="nl-NL"/>
        </a:p>
      </dgm:t>
    </dgm:pt>
    <dgm:pt modelId="{8F0731A0-609B-4555-878D-4F1CBFA586E3}">
      <dgm:prSet/>
      <dgm:spPr/>
      <dgm:t>
        <a:bodyPr/>
        <a:lstStyle/>
        <a:p>
          <a:r>
            <a:rPr lang="nl-NL" dirty="0"/>
            <a:t>Provincie Gelderland (€180.000 euro)</a:t>
          </a:r>
        </a:p>
      </dgm:t>
    </dgm:pt>
    <dgm:pt modelId="{D7B7CFFA-B0F8-4E45-9CE7-73202E23CB7C}" type="sibTrans" cxnId="{86044E7C-A394-407B-B8CE-DD3BB1832101}">
      <dgm:prSet/>
      <dgm:spPr/>
      <dgm:t>
        <a:bodyPr/>
        <a:lstStyle/>
        <a:p>
          <a:endParaRPr lang="nl-NL"/>
        </a:p>
      </dgm:t>
    </dgm:pt>
    <dgm:pt modelId="{FEF64032-20E6-4E66-A465-2FAEE056EF06}" type="parTrans" cxnId="{86044E7C-A394-407B-B8CE-DD3BB1832101}">
      <dgm:prSet/>
      <dgm:spPr/>
      <dgm:t>
        <a:bodyPr/>
        <a:lstStyle/>
        <a:p>
          <a:endParaRPr lang="nl-NL"/>
        </a:p>
      </dgm:t>
    </dgm:pt>
    <dgm:pt modelId="{D8C7F7F2-7487-4C3C-A6A0-B08651BBC28D}">
      <dgm:prSet/>
      <dgm:spPr/>
      <dgm:t>
        <a:bodyPr/>
        <a:lstStyle/>
        <a:p>
          <a:r>
            <a:rPr lang="nl-NL" dirty="0"/>
            <a:t>Totaal €240.000 euro</a:t>
          </a:r>
        </a:p>
      </dgm:t>
    </dgm:pt>
    <dgm:pt modelId="{B933B411-274B-4807-88CD-B1DDA03FE07C}" type="sibTrans" cxnId="{BD8070D1-5685-4BF5-BE6B-AAF60A63CF47}">
      <dgm:prSet/>
      <dgm:spPr/>
      <dgm:t>
        <a:bodyPr/>
        <a:lstStyle/>
        <a:p>
          <a:endParaRPr lang="nl-NL"/>
        </a:p>
      </dgm:t>
    </dgm:pt>
    <dgm:pt modelId="{2BAE61D8-73D4-436B-B68D-1F18F43B6A92}" type="parTrans" cxnId="{BD8070D1-5685-4BF5-BE6B-AAF60A63CF47}">
      <dgm:prSet/>
      <dgm:spPr/>
      <dgm:t>
        <a:bodyPr/>
        <a:lstStyle/>
        <a:p>
          <a:endParaRPr lang="nl-NL"/>
        </a:p>
      </dgm:t>
    </dgm:pt>
    <dgm:pt modelId="{C04FF995-9E9E-4ED9-96A3-DC98659525AE}" type="pres">
      <dgm:prSet presAssocID="{568CE0AD-54DC-4928-B71D-7C4C5DB61E04}" presName="linearFlow" presStyleCnt="0">
        <dgm:presLayoutVars>
          <dgm:dir/>
          <dgm:animLvl val="lvl"/>
          <dgm:resizeHandles val="exact"/>
        </dgm:presLayoutVars>
      </dgm:prSet>
      <dgm:spPr/>
    </dgm:pt>
    <dgm:pt modelId="{FA8B787D-1E65-4C98-B692-A54D434A786A}" type="pres">
      <dgm:prSet presAssocID="{B5B8FE34-8C77-483C-9140-C79AC8FF87DD}" presName="composite" presStyleCnt="0"/>
      <dgm:spPr/>
    </dgm:pt>
    <dgm:pt modelId="{6AAFE157-1571-4017-AE6C-0CF5D8A0032F}" type="pres">
      <dgm:prSet presAssocID="{B5B8FE34-8C77-483C-9140-C79AC8FF87DD}" presName="parentText" presStyleLbl="alignNode1" presStyleIdx="0" presStyleCnt="4">
        <dgm:presLayoutVars>
          <dgm:chMax val="1"/>
          <dgm:bulletEnabled val="1"/>
        </dgm:presLayoutVars>
      </dgm:prSet>
      <dgm:spPr/>
    </dgm:pt>
    <dgm:pt modelId="{2D573AA6-22B1-425A-BA5C-904EE8D6EB0F}" type="pres">
      <dgm:prSet presAssocID="{B5B8FE34-8C77-483C-9140-C79AC8FF87DD}" presName="descendantText" presStyleLbl="alignAcc1" presStyleIdx="0" presStyleCnt="4">
        <dgm:presLayoutVars>
          <dgm:bulletEnabled val="1"/>
        </dgm:presLayoutVars>
      </dgm:prSet>
      <dgm:spPr/>
    </dgm:pt>
    <dgm:pt modelId="{40BB543A-379D-4D9D-B610-64564AF1E3A4}" type="pres">
      <dgm:prSet presAssocID="{48F90985-8136-4AFC-B691-39202207FC6B}" presName="sp" presStyleCnt="0"/>
      <dgm:spPr/>
    </dgm:pt>
    <dgm:pt modelId="{C7EA901F-89FF-4197-81CA-B9E9B0B64037}" type="pres">
      <dgm:prSet presAssocID="{5D5FD5E3-9083-4425-AD0F-09530929A08F}" presName="composite" presStyleCnt="0"/>
      <dgm:spPr/>
    </dgm:pt>
    <dgm:pt modelId="{38AFBD21-4970-4FFE-9A8A-3C25A4279BFE}" type="pres">
      <dgm:prSet presAssocID="{5D5FD5E3-9083-4425-AD0F-09530929A08F}" presName="parentText" presStyleLbl="alignNode1" presStyleIdx="1" presStyleCnt="4">
        <dgm:presLayoutVars>
          <dgm:chMax val="1"/>
          <dgm:bulletEnabled val="1"/>
        </dgm:presLayoutVars>
      </dgm:prSet>
      <dgm:spPr/>
    </dgm:pt>
    <dgm:pt modelId="{5DDF30CA-B8EB-45AB-A9FA-DDA7CF4382F6}" type="pres">
      <dgm:prSet presAssocID="{5D5FD5E3-9083-4425-AD0F-09530929A08F}" presName="descendantText" presStyleLbl="alignAcc1" presStyleIdx="1" presStyleCnt="4">
        <dgm:presLayoutVars>
          <dgm:bulletEnabled val="1"/>
        </dgm:presLayoutVars>
      </dgm:prSet>
      <dgm:spPr/>
    </dgm:pt>
    <dgm:pt modelId="{EC011C6B-ED09-4F82-A8B0-C4828E6773AE}" type="pres">
      <dgm:prSet presAssocID="{63CE995D-1C93-4271-AA29-F9EE07FFB5F4}" presName="sp" presStyleCnt="0"/>
      <dgm:spPr/>
    </dgm:pt>
    <dgm:pt modelId="{4248A53D-8A04-4BE2-BA62-04CF0348D26E}" type="pres">
      <dgm:prSet presAssocID="{39F29400-6585-4453-85E2-EBABFCBD0D90}" presName="composite" presStyleCnt="0"/>
      <dgm:spPr/>
    </dgm:pt>
    <dgm:pt modelId="{11E68BF1-50DE-48EB-A953-34FA3477D7C5}" type="pres">
      <dgm:prSet presAssocID="{39F29400-6585-4453-85E2-EBABFCBD0D90}" presName="parentText" presStyleLbl="alignNode1" presStyleIdx="2" presStyleCnt="4">
        <dgm:presLayoutVars>
          <dgm:chMax val="1"/>
          <dgm:bulletEnabled val="1"/>
        </dgm:presLayoutVars>
      </dgm:prSet>
      <dgm:spPr/>
    </dgm:pt>
    <dgm:pt modelId="{62FB5B89-CF89-426B-AA82-1D6EC8DCCAFB}" type="pres">
      <dgm:prSet presAssocID="{39F29400-6585-4453-85E2-EBABFCBD0D90}" presName="descendantText" presStyleLbl="alignAcc1" presStyleIdx="2" presStyleCnt="4">
        <dgm:presLayoutVars>
          <dgm:bulletEnabled val="1"/>
        </dgm:presLayoutVars>
      </dgm:prSet>
      <dgm:spPr/>
    </dgm:pt>
    <dgm:pt modelId="{61D73DB5-1916-400E-831B-65A75EEDB032}" type="pres">
      <dgm:prSet presAssocID="{0695E074-2B70-49FB-BC31-2AD2A0AA15CC}" presName="sp" presStyleCnt="0"/>
      <dgm:spPr/>
    </dgm:pt>
    <dgm:pt modelId="{404EF1CA-08C7-432F-82F9-A02AC851D624}" type="pres">
      <dgm:prSet presAssocID="{DA3E8A05-0D07-4AEB-AF0B-EAD2E6BAB426}" presName="composite" presStyleCnt="0"/>
      <dgm:spPr/>
    </dgm:pt>
    <dgm:pt modelId="{73149CE2-C7D1-4501-9377-753F7E3255C4}" type="pres">
      <dgm:prSet presAssocID="{DA3E8A05-0D07-4AEB-AF0B-EAD2E6BAB426}" presName="parentText" presStyleLbl="alignNode1" presStyleIdx="3" presStyleCnt="4">
        <dgm:presLayoutVars>
          <dgm:chMax val="1"/>
          <dgm:bulletEnabled val="1"/>
        </dgm:presLayoutVars>
      </dgm:prSet>
      <dgm:spPr/>
    </dgm:pt>
    <dgm:pt modelId="{0E88E712-3F81-4483-8F36-F5FDA47B67B9}" type="pres">
      <dgm:prSet presAssocID="{DA3E8A05-0D07-4AEB-AF0B-EAD2E6BAB426}" presName="descendantText" presStyleLbl="alignAcc1" presStyleIdx="3" presStyleCnt="4">
        <dgm:presLayoutVars>
          <dgm:bulletEnabled val="1"/>
        </dgm:presLayoutVars>
      </dgm:prSet>
      <dgm:spPr/>
    </dgm:pt>
  </dgm:ptLst>
  <dgm:cxnLst>
    <dgm:cxn modelId="{5C8AAB07-F32F-4686-897D-012F6EF773F3}" srcId="{568CE0AD-54DC-4928-B71D-7C4C5DB61E04}" destId="{5D5FD5E3-9083-4425-AD0F-09530929A08F}" srcOrd="1" destOrd="0" parTransId="{B376F1FA-4A12-434B-8FC8-699D74A31EDF}" sibTransId="{63CE995D-1C93-4271-AA29-F9EE07FFB5F4}"/>
    <dgm:cxn modelId="{75280C0A-6CF2-4C8C-AE0A-435A9AB8961E}" srcId="{B5B8FE34-8C77-483C-9140-C79AC8FF87DD}" destId="{5390C964-D930-4073-A492-921C604BEE0D}" srcOrd="0" destOrd="0" parTransId="{DB26F1E8-AEFA-4459-875F-4AE8E9A064B4}" sibTransId="{DCDBA7C9-A07F-48C8-A65D-5C5C0C25B3E3}"/>
    <dgm:cxn modelId="{C7D0C20E-48CE-490F-93D5-651B4304BCDB}" type="presOf" srcId="{A11F2C3A-3325-4DEE-9CDE-297B78401298}" destId="{0E88E712-3F81-4483-8F36-F5FDA47B67B9}" srcOrd="0" destOrd="0" presId="urn:microsoft.com/office/officeart/2005/8/layout/chevron2"/>
    <dgm:cxn modelId="{305C0D20-6B88-4E70-9DC3-F3824187CC6F}" srcId="{568CE0AD-54DC-4928-B71D-7C4C5DB61E04}" destId="{B5B8FE34-8C77-483C-9140-C79AC8FF87DD}" srcOrd="0" destOrd="0" parTransId="{EA8AF092-5585-4BE6-86EC-AD062461CE77}" sibTransId="{48F90985-8136-4AFC-B691-39202207FC6B}"/>
    <dgm:cxn modelId="{A26BBB23-5FE8-4A43-9540-EA48B6FE915A}" srcId="{DA3E8A05-0D07-4AEB-AF0B-EAD2E6BAB426}" destId="{A11F2C3A-3325-4DEE-9CDE-297B78401298}" srcOrd="0" destOrd="0" parTransId="{63954178-B359-41D8-8CFA-C288C3903300}" sibTransId="{99F2B2D3-9FD4-4970-9334-D17BD6E14A96}"/>
    <dgm:cxn modelId="{83405232-FB8C-41CC-A2F4-ABAE90E93C29}" srcId="{5D5FD5E3-9083-4425-AD0F-09530929A08F}" destId="{3D0EC050-899A-4401-AFC4-8E3F57207361}" srcOrd="0" destOrd="0" parTransId="{CFA42EED-0A34-450D-814D-D6162AA82643}" sibTransId="{DC559944-9B8E-4D2A-9342-EB09B229BEF5}"/>
    <dgm:cxn modelId="{DCFFE138-7C7C-424C-906E-2E29EC2CDBD9}" type="presOf" srcId="{61C3BF75-A583-4EDE-9E0F-1EF992383232}" destId="{62FB5B89-CF89-426B-AA82-1D6EC8DCCAFB}" srcOrd="0" destOrd="0" presId="urn:microsoft.com/office/officeart/2005/8/layout/chevron2"/>
    <dgm:cxn modelId="{58B1E25B-8930-4CCB-8D14-1A232509A28E}" type="presOf" srcId="{8F7D0181-7B99-44D1-9BB1-9DA9E89F3D5E}" destId="{5DDF30CA-B8EB-45AB-A9FA-DDA7CF4382F6}" srcOrd="0" destOrd="1" presId="urn:microsoft.com/office/officeart/2005/8/layout/chevron2"/>
    <dgm:cxn modelId="{F918D05D-740F-4B7A-A128-1212D2E6D90E}" srcId="{DA3E8A05-0D07-4AEB-AF0B-EAD2E6BAB426}" destId="{120E92D2-5A29-408F-B903-03E25DF126D1}" srcOrd="1" destOrd="0" parTransId="{25DD65BE-3149-4464-993D-AD3A19F8E02A}" sibTransId="{2DF05C02-FCE8-4601-8A24-1CB5ECFCCC94}"/>
    <dgm:cxn modelId="{BB46F668-27E0-4C2B-8859-3AA9F4BB508E}" type="presOf" srcId="{8F0731A0-609B-4555-878D-4F1CBFA586E3}" destId="{2D573AA6-22B1-425A-BA5C-904EE8D6EB0F}" srcOrd="0" destOrd="1" presId="urn:microsoft.com/office/officeart/2005/8/layout/chevron2"/>
    <dgm:cxn modelId="{238D5E6A-48FE-4CF9-9777-21712571F423}" srcId="{39F29400-6585-4453-85E2-EBABFCBD0D90}" destId="{61C3BF75-A583-4EDE-9E0F-1EF992383232}" srcOrd="0" destOrd="0" parTransId="{1557302B-894A-46A5-B378-A0B4D2FD17A5}" sibTransId="{888AEE48-D3EC-435C-BB0C-18AA5D250881}"/>
    <dgm:cxn modelId="{B36E096C-2BE3-4858-BC94-E1E599EE6466}" type="presOf" srcId="{5D5FD5E3-9083-4425-AD0F-09530929A08F}" destId="{38AFBD21-4970-4FFE-9A8A-3C25A4279BFE}" srcOrd="0" destOrd="0" presId="urn:microsoft.com/office/officeart/2005/8/layout/chevron2"/>
    <dgm:cxn modelId="{84E21D54-A91E-47E4-B6F1-593D4798DEF8}" type="presOf" srcId="{5390C964-D930-4073-A492-921C604BEE0D}" destId="{2D573AA6-22B1-425A-BA5C-904EE8D6EB0F}" srcOrd="0" destOrd="0" presId="urn:microsoft.com/office/officeart/2005/8/layout/chevron2"/>
    <dgm:cxn modelId="{86044E7C-A394-407B-B8CE-DD3BB1832101}" srcId="{B5B8FE34-8C77-483C-9140-C79AC8FF87DD}" destId="{8F0731A0-609B-4555-878D-4F1CBFA586E3}" srcOrd="1" destOrd="0" parTransId="{FEF64032-20E6-4E66-A465-2FAEE056EF06}" sibTransId="{D7B7CFFA-B0F8-4E45-9CE7-73202E23CB7C}"/>
    <dgm:cxn modelId="{27D64781-D35F-4A6D-8190-D17258E68604}" type="presOf" srcId="{40E22077-495E-4089-B9C6-0EEAAAFCB1CB}" destId="{62FB5B89-CF89-426B-AA82-1D6EC8DCCAFB}" srcOrd="0" destOrd="2" presId="urn:microsoft.com/office/officeart/2005/8/layout/chevron2"/>
    <dgm:cxn modelId="{F3CAAAB0-3549-401F-9AF0-4BF72E43653D}" srcId="{5D5FD5E3-9083-4425-AD0F-09530929A08F}" destId="{8F7D0181-7B99-44D1-9BB1-9DA9E89F3D5E}" srcOrd="1" destOrd="0" parTransId="{5F69144A-75CF-441B-83CE-12930071B73B}" sibTransId="{7DFB81E3-3767-4FA5-8F88-D5A3E8A413AC}"/>
    <dgm:cxn modelId="{E63686B5-FA18-4DA3-A2B9-9DD99A966E40}" srcId="{568CE0AD-54DC-4928-B71D-7C4C5DB61E04}" destId="{DA3E8A05-0D07-4AEB-AF0B-EAD2E6BAB426}" srcOrd="3" destOrd="0" parTransId="{27A4B907-A5E8-4D39-A7C2-1478B0A322C6}" sibTransId="{CCDF376E-805C-40CD-A302-73EB41EC90FA}"/>
    <dgm:cxn modelId="{CCFCE9BC-D322-491D-977C-867D0593A941}" type="presOf" srcId="{568CE0AD-54DC-4928-B71D-7C4C5DB61E04}" destId="{C04FF995-9E9E-4ED9-96A3-DC98659525AE}" srcOrd="0" destOrd="0" presId="urn:microsoft.com/office/officeart/2005/8/layout/chevron2"/>
    <dgm:cxn modelId="{8A7742C0-E5B7-4CE2-BE21-D4B3D7F688B2}" type="presOf" srcId="{39F29400-6585-4453-85E2-EBABFCBD0D90}" destId="{11E68BF1-50DE-48EB-A953-34FA3477D7C5}" srcOrd="0" destOrd="0" presId="urn:microsoft.com/office/officeart/2005/8/layout/chevron2"/>
    <dgm:cxn modelId="{0367AAC3-94BD-4229-AD04-45F1477A4D77}" type="presOf" srcId="{0D0AC3A7-485D-4D4E-9EBC-CA8DCCF9CF6A}" destId="{62FB5B89-CF89-426B-AA82-1D6EC8DCCAFB}" srcOrd="0" destOrd="1" presId="urn:microsoft.com/office/officeart/2005/8/layout/chevron2"/>
    <dgm:cxn modelId="{AA015EC9-0DB8-44C6-8CE4-78137CF10D78}" type="presOf" srcId="{3D0EC050-899A-4401-AFC4-8E3F57207361}" destId="{5DDF30CA-B8EB-45AB-A9FA-DDA7CF4382F6}" srcOrd="0" destOrd="0" presId="urn:microsoft.com/office/officeart/2005/8/layout/chevron2"/>
    <dgm:cxn modelId="{BD8070D1-5685-4BF5-BE6B-AAF60A63CF47}" srcId="{B5B8FE34-8C77-483C-9140-C79AC8FF87DD}" destId="{D8C7F7F2-7487-4C3C-A6A0-B08651BBC28D}" srcOrd="2" destOrd="0" parTransId="{2BAE61D8-73D4-436B-B68D-1F18F43B6A92}" sibTransId="{B933B411-274B-4807-88CD-B1DDA03FE07C}"/>
    <dgm:cxn modelId="{EE0D22D2-ADEA-487D-919B-2E747988DCCE}" type="presOf" srcId="{DA3E8A05-0D07-4AEB-AF0B-EAD2E6BAB426}" destId="{73149CE2-C7D1-4501-9377-753F7E3255C4}" srcOrd="0" destOrd="0" presId="urn:microsoft.com/office/officeart/2005/8/layout/chevron2"/>
    <dgm:cxn modelId="{4229A3D5-2742-41BC-99EA-81C38EE99FF8}" srcId="{39F29400-6585-4453-85E2-EBABFCBD0D90}" destId="{40E22077-495E-4089-B9C6-0EEAAAFCB1CB}" srcOrd="2" destOrd="0" parTransId="{6EB32F04-A849-43B7-9342-FCCD4475A720}" sibTransId="{1EA55978-899E-4703-A608-1285E7F3963F}"/>
    <dgm:cxn modelId="{26058BE6-0C88-4C4F-B75D-FF0F2D7A5F88}" type="presOf" srcId="{B5B8FE34-8C77-483C-9140-C79AC8FF87DD}" destId="{6AAFE157-1571-4017-AE6C-0CF5D8A0032F}" srcOrd="0" destOrd="0" presId="urn:microsoft.com/office/officeart/2005/8/layout/chevron2"/>
    <dgm:cxn modelId="{3056DEE8-EA68-48BF-AF26-6B7E213FBA43}" type="presOf" srcId="{D8C7F7F2-7487-4C3C-A6A0-B08651BBC28D}" destId="{2D573AA6-22B1-425A-BA5C-904EE8D6EB0F}" srcOrd="0" destOrd="2" presId="urn:microsoft.com/office/officeart/2005/8/layout/chevron2"/>
    <dgm:cxn modelId="{92E1DDEC-EE73-4036-9DB6-ADDC02A67CA0}" srcId="{568CE0AD-54DC-4928-B71D-7C4C5DB61E04}" destId="{39F29400-6585-4453-85E2-EBABFCBD0D90}" srcOrd="2" destOrd="0" parTransId="{BE8D252C-E76D-4869-BE31-0B35623D2BE2}" sibTransId="{0695E074-2B70-49FB-BC31-2AD2A0AA15CC}"/>
    <dgm:cxn modelId="{D66340FF-0923-4E1E-9205-56C5F462A250}" type="presOf" srcId="{120E92D2-5A29-408F-B903-03E25DF126D1}" destId="{0E88E712-3F81-4483-8F36-F5FDA47B67B9}" srcOrd="0" destOrd="1" presId="urn:microsoft.com/office/officeart/2005/8/layout/chevron2"/>
    <dgm:cxn modelId="{D3E069FF-7B16-4CA9-9C2D-4C8D4FB51347}" srcId="{39F29400-6585-4453-85E2-EBABFCBD0D90}" destId="{0D0AC3A7-485D-4D4E-9EBC-CA8DCCF9CF6A}" srcOrd="1" destOrd="0" parTransId="{B3C71198-C10F-4186-91AF-9C7C816EB187}" sibTransId="{CFD8D909-E6F9-4F30-9898-BB3F835E96AF}"/>
    <dgm:cxn modelId="{4ABC226E-C529-481B-B94F-B3C91872C03E}" type="presParOf" srcId="{C04FF995-9E9E-4ED9-96A3-DC98659525AE}" destId="{FA8B787D-1E65-4C98-B692-A54D434A786A}" srcOrd="0" destOrd="0" presId="urn:microsoft.com/office/officeart/2005/8/layout/chevron2"/>
    <dgm:cxn modelId="{A9EC5AC1-58DA-4B07-A047-0B9991178D7A}" type="presParOf" srcId="{FA8B787D-1E65-4C98-B692-A54D434A786A}" destId="{6AAFE157-1571-4017-AE6C-0CF5D8A0032F}" srcOrd="0" destOrd="0" presId="urn:microsoft.com/office/officeart/2005/8/layout/chevron2"/>
    <dgm:cxn modelId="{E76249F2-78FF-47DC-81DA-C00E2AC31A6E}" type="presParOf" srcId="{FA8B787D-1E65-4C98-B692-A54D434A786A}" destId="{2D573AA6-22B1-425A-BA5C-904EE8D6EB0F}" srcOrd="1" destOrd="0" presId="urn:microsoft.com/office/officeart/2005/8/layout/chevron2"/>
    <dgm:cxn modelId="{E4518C68-9D31-49D9-A249-52E779F1A8AB}" type="presParOf" srcId="{C04FF995-9E9E-4ED9-96A3-DC98659525AE}" destId="{40BB543A-379D-4D9D-B610-64564AF1E3A4}" srcOrd="1" destOrd="0" presId="urn:microsoft.com/office/officeart/2005/8/layout/chevron2"/>
    <dgm:cxn modelId="{9FFF32FA-2084-43C9-87F2-EB661EC68B43}" type="presParOf" srcId="{C04FF995-9E9E-4ED9-96A3-DC98659525AE}" destId="{C7EA901F-89FF-4197-81CA-B9E9B0B64037}" srcOrd="2" destOrd="0" presId="urn:microsoft.com/office/officeart/2005/8/layout/chevron2"/>
    <dgm:cxn modelId="{E7EE936C-C36C-40FE-B8A2-996099963C59}" type="presParOf" srcId="{C7EA901F-89FF-4197-81CA-B9E9B0B64037}" destId="{38AFBD21-4970-4FFE-9A8A-3C25A4279BFE}" srcOrd="0" destOrd="0" presId="urn:microsoft.com/office/officeart/2005/8/layout/chevron2"/>
    <dgm:cxn modelId="{1105277B-AD9C-40C1-87B6-A1C674D8170A}" type="presParOf" srcId="{C7EA901F-89FF-4197-81CA-B9E9B0B64037}" destId="{5DDF30CA-B8EB-45AB-A9FA-DDA7CF4382F6}" srcOrd="1" destOrd="0" presId="urn:microsoft.com/office/officeart/2005/8/layout/chevron2"/>
    <dgm:cxn modelId="{2FEF4CCF-D113-402F-9EF6-C40E1F8B76D0}" type="presParOf" srcId="{C04FF995-9E9E-4ED9-96A3-DC98659525AE}" destId="{EC011C6B-ED09-4F82-A8B0-C4828E6773AE}" srcOrd="3" destOrd="0" presId="urn:microsoft.com/office/officeart/2005/8/layout/chevron2"/>
    <dgm:cxn modelId="{C3F9AF0D-F816-4114-B2CE-FAF4B9928D49}" type="presParOf" srcId="{C04FF995-9E9E-4ED9-96A3-DC98659525AE}" destId="{4248A53D-8A04-4BE2-BA62-04CF0348D26E}" srcOrd="4" destOrd="0" presId="urn:microsoft.com/office/officeart/2005/8/layout/chevron2"/>
    <dgm:cxn modelId="{ED23C2B3-A55A-415A-82EE-1DF3D9D2F348}" type="presParOf" srcId="{4248A53D-8A04-4BE2-BA62-04CF0348D26E}" destId="{11E68BF1-50DE-48EB-A953-34FA3477D7C5}" srcOrd="0" destOrd="0" presId="urn:microsoft.com/office/officeart/2005/8/layout/chevron2"/>
    <dgm:cxn modelId="{D0E5F83E-1108-4043-99AC-DD81F96C13CB}" type="presParOf" srcId="{4248A53D-8A04-4BE2-BA62-04CF0348D26E}" destId="{62FB5B89-CF89-426B-AA82-1D6EC8DCCAFB}" srcOrd="1" destOrd="0" presId="urn:microsoft.com/office/officeart/2005/8/layout/chevron2"/>
    <dgm:cxn modelId="{0273AF75-D969-4000-B737-19DD455BF224}" type="presParOf" srcId="{C04FF995-9E9E-4ED9-96A3-DC98659525AE}" destId="{61D73DB5-1916-400E-831B-65A75EEDB032}" srcOrd="5" destOrd="0" presId="urn:microsoft.com/office/officeart/2005/8/layout/chevron2"/>
    <dgm:cxn modelId="{7C365E52-601D-4621-B1BB-F17DE96B495B}" type="presParOf" srcId="{C04FF995-9E9E-4ED9-96A3-DC98659525AE}" destId="{404EF1CA-08C7-432F-82F9-A02AC851D624}" srcOrd="6" destOrd="0" presId="urn:microsoft.com/office/officeart/2005/8/layout/chevron2"/>
    <dgm:cxn modelId="{06D60FB4-A39F-4C0C-99FD-7AD56821F67B}" type="presParOf" srcId="{404EF1CA-08C7-432F-82F9-A02AC851D624}" destId="{73149CE2-C7D1-4501-9377-753F7E3255C4}" srcOrd="0" destOrd="0" presId="urn:microsoft.com/office/officeart/2005/8/layout/chevron2"/>
    <dgm:cxn modelId="{71C3AD59-B222-4621-AE81-CBB79F5545D2}" type="presParOf" srcId="{404EF1CA-08C7-432F-82F9-A02AC851D624}" destId="{0E88E712-3F81-4483-8F36-F5FDA47B67B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A075DB-8D8B-4601-9D73-61DEA5D6F283}">
      <dsp:nvSpPr>
        <dsp:cNvPr id="0" name=""/>
        <dsp:cNvSpPr/>
      </dsp:nvSpPr>
      <dsp:spPr>
        <a:xfrm rot="5400000">
          <a:off x="-90631" y="91385"/>
          <a:ext cx="604207" cy="422945"/>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dirty="0"/>
            <a:t>€2,65</a:t>
          </a:r>
        </a:p>
      </dsp:txBody>
      <dsp:txXfrm rot="-5400000">
        <a:off x="1" y="212227"/>
        <a:ext cx="422945" cy="181262"/>
      </dsp:txXfrm>
    </dsp:sp>
    <dsp:sp modelId="{6F61B569-E2A3-4499-86DF-8552F8DDDAF0}">
      <dsp:nvSpPr>
        <dsp:cNvPr id="0" name=""/>
        <dsp:cNvSpPr/>
      </dsp:nvSpPr>
      <dsp:spPr>
        <a:xfrm rot="5400000">
          <a:off x="1332500" y="-908800"/>
          <a:ext cx="392735" cy="2211845"/>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nl-NL" sz="1100" kern="1200" dirty="0"/>
            <a:t>Walnoot met dop</a:t>
          </a:r>
        </a:p>
        <a:p>
          <a:pPr marL="57150" lvl="1" indent="-57150" algn="l" defTabSz="488950">
            <a:lnSpc>
              <a:spcPct val="90000"/>
            </a:lnSpc>
            <a:spcBef>
              <a:spcPct val="0"/>
            </a:spcBef>
            <a:spcAft>
              <a:spcPct val="15000"/>
            </a:spcAft>
            <a:buChar char="•"/>
          </a:pPr>
          <a:r>
            <a:rPr lang="nl-NL" sz="1100" kern="1200" dirty="0"/>
            <a:t>Groothandel </a:t>
          </a:r>
          <a:r>
            <a:rPr lang="nl-NL" sz="1100" kern="1200" dirty="0" err="1"/>
            <a:t>Kingnut</a:t>
          </a:r>
          <a:endParaRPr lang="nl-NL" sz="1100" kern="1200" dirty="0"/>
        </a:p>
      </dsp:txBody>
      <dsp:txXfrm rot="-5400000">
        <a:off x="422945" y="19927"/>
        <a:ext cx="2192673" cy="354391"/>
      </dsp:txXfrm>
    </dsp:sp>
    <dsp:sp modelId="{3C4308CB-695D-4E68-8066-68023E0839B8}">
      <dsp:nvSpPr>
        <dsp:cNvPr id="0" name=""/>
        <dsp:cNvSpPr/>
      </dsp:nvSpPr>
      <dsp:spPr>
        <a:xfrm rot="5400000">
          <a:off x="-90631" y="606823"/>
          <a:ext cx="604207" cy="422945"/>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dirty="0"/>
            <a:t>€7,55</a:t>
          </a:r>
        </a:p>
      </dsp:txBody>
      <dsp:txXfrm rot="-5400000">
        <a:off x="1" y="727665"/>
        <a:ext cx="422945" cy="181262"/>
      </dsp:txXfrm>
    </dsp:sp>
    <dsp:sp modelId="{43FBDCD2-DE13-4D68-A739-EF4FB3DFD8C4}">
      <dsp:nvSpPr>
        <dsp:cNvPr id="0" name=""/>
        <dsp:cNvSpPr/>
      </dsp:nvSpPr>
      <dsp:spPr>
        <a:xfrm rot="5400000">
          <a:off x="1332500" y="-393362"/>
          <a:ext cx="392735" cy="2211845"/>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nl-NL" sz="1100" kern="1200" dirty="0"/>
            <a:t>Walnoot met dop</a:t>
          </a:r>
        </a:p>
        <a:p>
          <a:pPr marL="57150" lvl="1" indent="-57150" algn="l" defTabSz="488950">
            <a:lnSpc>
              <a:spcPct val="90000"/>
            </a:lnSpc>
            <a:spcBef>
              <a:spcPct val="0"/>
            </a:spcBef>
            <a:spcAft>
              <a:spcPct val="15000"/>
            </a:spcAft>
            <a:buChar char="•"/>
          </a:pPr>
          <a:r>
            <a:rPr lang="nl-NL" sz="1100" kern="1200" dirty="0"/>
            <a:t>Biologische groothandel Odin</a:t>
          </a:r>
        </a:p>
      </dsp:txBody>
      <dsp:txXfrm rot="-5400000">
        <a:off x="422945" y="535365"/>
        <a:ext cx="2192673" cy="354391"/>
      </dsp:txXfrm>
    </dsp:sp>
    <dsp:sp modelId="{56836299-1042-4A81-BD5E-0B1DEB91E356}">
      <dsp:nvSpPr>
        <dsp:cNvPr id="0" name=""/>
        <dsp:cNvSpPr/>
      </dsp:nvSpPr>
      <dsp:spPr>
        <a:xfrm rot="5400000">
          <a:off x="-90631" y="1122261"/>
          <a:ext cx="604207" cy="422945"/>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dirty="0"/>
            <a:t>€11,78</a:t>
          </a:r>
        </a:p>
      </dsp:txBody>
      <dsp:txXfrm rot="-5400000">
        <a:off x="1" y="1243103"/>
        <a:ext cx="422945" cy="181262"/>
      </dsp:txXfrm>
    </dsp:sp>
    <dsp:sp modelId="{C3B6691F-72FC-4ADA-A06D-AA940D5EEB8F}">
      <dsp:nvSpPr>
        <dsp:cNvPr id="0" name=""/>
        <dsp:cNvSpPr/>
      </dsp:nvSpPr>
      <dsp:spPr>
        <a:xfrm rot="5400000">
          <a:off x="1332500" y="122075"/>
          <a:ext cx="392735" cy="2211845"/>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nl-NL" sz="1100" kern="1200" dirty="0"/>
            <a:t>Walnoot zonder dop</a:t>
          </a:r>
        </a:p>
        <a:p>
          <a:pPr marL="57150" lvl="1" indent="-57150" algn="l" defTabSz="488950">
            <a:lnSpc>
              <a:spcPct val="90000"/>
            </a:lnSpc>
            <a:spcBef>
              <a:spcPct val="0"/>
            </a:spcBef>
            <a:spcAft>
              <a:spcPct val="15000"/>
            </a:spcAft>
            <a:buChar char="•"/>
          </a:pPr>
          <a:r>
            <a:rPr lang="nl-NL" sz="1100" kern="1200" dirty="0"/>
            <a:t>Biologische groothandel Odin</a:t>
          </a:r>
        </a:p>
      </dsp:txBody>
      <dsp:txXfrm rot="-5400000">
        <a:off x="422945" y="1050802"/>
        <a:ext cx="2192673" cy="354391"/>
      </dsp:txXfrm>
    </dsp:sp>
    <dsp:sp modelId="{C46D6C48-A3AF-4558-B306-BEA8F9658BAA}">
      <dsp:nvSpPr>
        <dsp:cNvPr id="0" name=""/>
        <dsp:cNvSpPr/>
      </dsp:nvSpPr>
      <dsp:spPr>
        <a:xfrm rot="5400000">
          <a:off x="-90631" y="1637699"/>
          <a:ext cx="604207" cy="422945"/>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dirty="0"/>
            <a:t>€14,72</a:t>
          </a:r>
        </a:p>
      </dsp:txBody>
      <dsp:txXfrm rot="-5400000">
        <a:off x="1" y="1758541"/>
        <a:ext cx="422945" cy="181262"/>
      </dsp:txXfrm>
    </dsp:sp>
    <dsp:sp modelId="{B291C83F-0548-4D52-8226-858D73562EEB}">
      <dsp:nvSpPr>
        <dsp:cNvPr id="0" name=""/>
        <dsp:cNvSpPr/>
      </dsp:nvSpPr>
      <dsp:spPr>
        <a:xfrm rot="5400000">
          <a:off x="1332500" y="637513"/>
          <a:ext cx="392735" cy="2211845"/>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nl-NL" sz="1100" kern="1200" dirty="0"/>
            <a:t>Walnoot zonder dop</a:t>
          </a:r>
        </a:p>
        <a:p>
          <a:pPr marL="57150" lvl="1" indent="-57150" algn="l" defTabSz="488950">
            <a:lnSpc>
              <a:spcPct val="90000"/>
            </a:lnSpc>
            <a:spcBef>
              <a:spcPct val="0"/>
            </a:spcBef>
            <a:spcAft>
              <a:spcPct val="15000"/>
            </a:spcAft>
            <a:buChar char="•"/>
          </a:pPr>
          <a:r>
            <a:rPr lang="nl-NL" sz="1100" kern="1200" dirty="0"/>
            <a:t>Consumentenprijs Odin</a:t>
          </a:r>
        </a:p>
      </dsp:txBody>
      <dsp:txXfrm rot="-5400000">
        <a:off x="422945" y="1566240"/>
        <a:ext cx="2192673" cy="3543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AFE157-1571-4017-AE6C-0CF5D8A0032F}">
      <dsp:nvSpPr>
        <dsp:cNvPr id="0" name=""/>
        <dsp:cNvSpPr/>
      </dsp:nvSpPr>
      <dsp:spPr>
        <a:xfrm rot="5400000">
          <a:off x="-216787" y="219448"/>
          <a:ext cx="1445248" cy="1011674"/>
        </a:xfrm>
        <a:prstGeom prst="chevron">
          <a:avLst/>
        </a:prstGeom>
        <a:gradFill rotWithShape="0">
          <a:gsLst>
            <a:gs pos="0">
              <a:schemeClr val="accent2">
                <a:shade val="80000"/>
                <a:hueOff val="0"/>
                <a:satOff val="0"/>
                <a:lumOff val="0"/>
                <a:alphaOff val="0"/>
                <a:tint val="96000"/>
                <a:lumMod val="100000"/>
              </a:schemeClr>
            </a:gs>
            <a:gs pos="78000">
              <a:schemeClr val="accent2">
                <a:shade val="80000"/>
                <a:hueOff val="0"/>
                <a:satOff val="0"/>
                <a:lumOff val="0"/>
                <a:alphaOff val="0"/>
                <a:shade val="94000"/>
                <a:lumMod val="94000"/>
              </a:schemeClr>
            </a:gs>
          </a:gsLst>
          <a:lin ang="5400000" scaled="0"/>
        </a:gradFill>
        <a:ln w="12700" cap="rnd" cmpd="sng" algn="ctr">
          <a:solidFill>
            <a:schemeClr val="accent2">
              <a:shade val="80000"/>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dirty="0"/>
            <a:t>Subsidies ter ontwerp</a:t>
          </a:r>
        </a:p>
      </dsp:txBody>
      <dsp:txXfrm rot="-5400000">
        <a:off x="0" y="508498"/>
        <a:ext cx="1011674" cy="433574"/>
      </dsp:txXfrm>
    </dsp:sp>
    <dsp:sp modelId="{2D573AA6-22B1-425A-BA5C-904EE8D6EB0F}">
      <dsp:nvSpPr>
        <dsp:cNvPr id="0" name=""/>
        <dsp:cNvSpPr/>
      </dsp:nvSpPr>
      <dsp:spPr>
        <a:xfrm rot="5400000">
          <a:off x="3013516" y="-1999180"/>
          <a:ext cx="939411" cy="4943095"/>
        </a:xfrm>
        <a:prstGeom prst="round2SameRect">
          <a:avLst/>
        </a:prstGeom>
        <a:solidFill>
          <a:schemeClr val="lt1">
            <a:alpha val="90000"/>
            <a:hueOff val="0"/>
            <a:satOff val="0"/>
            <a:lumOff val="0"/>
            <a:alphaOff val="0"/>
          </a:schemeClr>
        </a:solidFill>
        <a:ln w="12700" cap="rnd" cmpd="sng" algn="ctr">
          <a:solidFill>
            <a:schemeClr val="accent2">
              <a:shade val="8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Stimuleringsfonds (twee keer €30.000 euro)</a:t>
          </a:r>
        </a:p>
        <a:p>
          <a:pPr marL="114300" lvl="1" indent="-114300" algn="l" defTabSz="622300">
            <a:lnSpc>
              <a:spcPct val="90000"/>
            </a:lnSpc>
            <a:spcBef>
              <a:spcPct val="0"/>
            </a:spcBef>
            <a:spcAft>
              <a:spcPct val="15000"/>
            </a:spcAft>
            <a:buChar char="•"/>
          </a:pPr>
          <a:r>
            <a:rPr lang="nl-NL" sz="1400" kern="1200" dirty="0"/>
            <a:t>Provincie Gelderland (€180.000 euro)</a:t>
          </a:r>
        </a:p>
        <a:p>
          <a:pPr marL="114300" lvl="1" indent="-114300" algn="l" defTabSz="622300">
            <a:lnSpc>
              <a:spcPct val="90000"/>
            </a:lnSpc>
            <a:spcBef>
              <a:spcPct val="0"/>
            </a:spcBef>
            <a:spcAft>
              <a:spcPct val="15000"/>
            </a:spcAft>
            <a:buChar char="•"/>
          </a:pPr>
          <a:r>
            <a:rPr lang="nl-NL" sz="1400" kern="1200" dirty="0"/>
            <a:t>Totaal €240.000 euro</a:t>
          </a:r>
        </a:p>
      </dsp:txBody>
      <dsp:txXfrm rot="-5400000">
        <a:off x="1011674" y="48520"/>
        <a:ext cx="4897237" cy="847695"/>
      </dsp:txXfrm>
    </dsp:sp>
    <dsp:sp modelId="{38AFBD21-4970-4FFE-9A8A-3C25A4279BFE}">
      <dsp:nvSpPr>
        <dsp:cNvPr id="0" name=""/>
        <dsp:cNvSpPr/>
      </dsp:nvSpPr>
      <dsp:spPr>
        <a:xfrm rot="5400000">
          <a:off x="-216787" y="1520053"/>
          <a:ext cx="1445248" cy="1011674"/>
        </a:xfrm>
        <a:prstGeom prst="chevron">
          <a:avLst/>
        </a:prstGeom>
        <a:gradFill rotWithShape="0">
          <a:gsLst>
            <a:gs pos="0">
              <a:schemeClr val="accent2">
                <a:shade val="80000"/>
                <a:hueOff val="183474"/>
                <a:satOff val="-13330"/>
                <a:lumOff val="11303"/>
                <a:alphaOff val="0"/>
                <a:tint val="96000"/>
                <a:lumMod val="100000"/>
              </a:schemeClr>
            </a:gs>
            <a:gs pos="78000">
              <a:schemeClr val="accent2">
                <a:shade val="80000"/>
                <a:hueOff val="183474"/>
                <a:satOff val="-13330"/>
                <a:lumOff val="11303"/>
                <a:alphaOff val="0"/>
                <a:shade val="94000"/>
                <a:lumMod val="94000"/>
              </a:schemeClr>
            </a:gs>
          </a:gsLst>
          <a:lin ang="5400000" scaled="0"/>
        </a:gradFill>
        <a:ln w="12700" cap="rnd" cmpd="sng" algn="ctr">
          <a:solidFill>
            <a:schemeClr val="accent2">
              <a:shade val="80000"/>
              <a:hueOff val="183474"/>
              <a:satOff val="-13330"/>
              <a:lumOff val="11303"/>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dirty="0"/>
            <a:t>totaal </a:t>
          </a:r>
        </a:p>
        <a:p>
          <a:pPr marL="0" lvl="0" indent="0" algn="ctr" defTabSz="444500">
            <a:lnSpc>
              <a:spcPct val="90000"/>
            </a:lnSpc>
            <a:spcBef>
              <a:spcPct val="0"/>
            </a:spcBef>
            <a:spcAft>
              <a:spcPct val="35000"/>
            </a:spcAft>
            <a:buNone/>
          </a:pPr>
          <a:r>
            <a:rPr lang="nl-NL" sz="1000" kern="1200" dirty="0"/>
            <a:t>100 hectare</a:t>
          </a:r>
        </a:p>
      </dsp:txBody>
      <dsp:txXfrm rot="-5400000">
        <a:off x="0" y="1809103"/>
        <a:ext cx="1011674" cy="433574"/>
      </dsp:txXfrm>
    </dsp:sp>
    <dsp:sp modelId="{5DDF30CA-B8EB-45AB-A9FA-DDA7CF4382F6}">
      <dsp:nvSpPr>
        <dsp:cNvPr id="0" name=""/>
        <dsp:cNvSpPr/>
      </dsp:nvSpPr>
      <dsp:spPr>
        <a:xfrm rot="5400000">
          <a:off x="3013516" y="-698575"/>
          <a:ext cx="939411" cy="4943095"/>
        </a:xfrm>
        <a:prstGeom prst="round2SameRect">
          <a:avLst/>
        </a:prstGeom>
        <a:solidFill>
          <a:schemeClr val="lt1">
            <a:alpha val="90000"/>
            <a:hueOff val="0"/>
            <a:satOff val="0"/>
            <a:lumOff val="0"/>
            <a:alphaOff val="0"/>
          </a:schemeClr>
        </a:solidFill>
        <a:ln w="12700" cap="rnd" cmpd="sng" algn="ctr">
          <a:solidFill>
            <a:schemeClr val="accent2">
              <a:shade val="80000"/>
              <a:hueOff val="183474"/>
              <a:satOff val="-13330"/>
              <a:lumOff val="1130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Gemiddelde prijs agrarische grond €8,- euro / m2 </a:t>
          </a:r>
        </a:p>
        <a:p>
          <a:pPr marL="114300" lvl="1" indent="-114300" algn="l" defTabSz="622300">
            <a:lnSpc>
              <a:spcPct val="90000"/>
            </a:lnSpc>
            <a:spcBef>
              <a:spcPct val="0"/>
            </a:spcBef>
            <a:spcAft>
              <a:spcPct val="15000"/>
            </a:spcAft>
            <a:buChar char="•"/>
          </a:pPr>
          <a:r>
            <a:rPr lang="nl-NL" sz="1400" kern="1200" dirty="0"/>
            <a:t>Totaal €8 miljoen euro</a:t>
          </a:r>
        </a:p>
      </dsp:txBody>
      <dsp:txXfrm rot="-5400000">
        <a:off x="1011674" y="1349125"/>
        <a:ext cx="4897237" cy="847695"/>
      </dsp:txXfrm>
    </dsp:sp>
    <dsp:sp modelId="{11E68BF1-50DE-48EB-A953-34FA3477D7C5}">
      <dsp:nvSpPr>
        <dsp:cNvPr id="0" name=""/>
        <dsp:cNvSpPr/>
      </dsp:nvSpPr>
      <dsp:spPr>
        <a:xfrm rot="5400000">
          <a:off x="-216787" y="2820658"/>
          <a:ext cx="1445248" cy="1011674"/>
        </a:xfrm>
        <a:prstGeom prst="chevron">
          <a:avLst/>
        </a:prstGeom>
        <a:gradFill rotWithShape="0">
          <a:gsLst>
            <a:gs pos="0">
              <a:schemeClr val="accent2">
                <a:shade val="80000"/>
                <a:hueOff val="366949"/>
                <a:satOff val="-26659"/>
                <a:lumOff val="22606"/>
                <a:alphaOff val="0"/>
                <a:tint val="96000"/>
                <a:lumMod val="100000"/>
              </a:schemeClr>
            </a:gs>
            <a:gs pos="78000">
              <a:schemeClr val="accent2">
                <a:shade val="80000"/>
                <a:hueOff val="366949"/>
                <a:satOff val="-26659"/>
                <a:lumOff val="22606"/>
                <a:alphaOff val="0"/>
                <a:shade val="94000"/>
                <a:lumMod val="94000"/>
              </a:schemeClr>
            </a:gs>
          </a:gsLst>
          <a:lin ang="5400000" scaled="0"/>
        </a:gradFill>
        <a:ln w="12700" cap="rnd" cmpd="sng" algn="ctr">
          <a:solidFill>
            <a:schemeClr val="accent2">
              <a:shade val="80000"/>
              <a:hueOff val="366949"/>
              <a:satOff val="-26659"/>
              <a:lumOff val="22606"/>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dirty="0"/>
            <a:t>wonen </a:t>
          </a:r>
        </a:p>
        <a:p>
          <a:pPr marL="0" lvl="0" indent="0" algn="ctr" defTabSz="444500">
            <a:lnSpc>
              <a:spcPct val="90000"/>
            </a:lnSpc>
            <a:spcBef>
              <a:spcPct val="0"/>
            </a:spcBef>
            <a:spcAft>
              <a:spcPct val="35000"/>
            </a:spcAft>
            <a:buNone/>
          </a:pPr>
          <a:r>
            <a:rPr lang="nl-NL" sz="1000" kern="1200" dirty="0"/>
            <a:t>25 hectare</a:t>
          </a:r>
        </a:p>
      </dsp:txBody>
      <dsp:txXfrm rot="-5400000">
        <a:off x="0" y="3109708"/>
        <a:ext cx="1011674" cy="433574"/>
      </dsp:txXfrm>
    </dsp:sp>
    <dsp:sp modelId="{62FB5B89-CF89-426B-AA82-1D6EC8DCCAFB}">
      <dsp:nvSpPr>
        <dsp:cNvPr id="0" name=""/>
        <dsp:cNvSpPr/>
      </dsp:nvSpPr>
      <dsp:spPr>
        <a:xfrm rot="5400000">
          <a:off x="3013516" y="602028"/>
          <a:ext cx="939411" cy="4943095"/>
        </a:xfrm>
        <a:prstGeom prst="round2SameRect">
          <a:avLst/>
        </a:prstGeom>
        <a:solidFill>
          <a:schemeClr val="lt1">
            <a:alpha val="90000"/>
            <a:hueOff val="0"/>
            <a:satOff val="0"/>
            <a:lumOff val="0"/>
            <a:alphaOff val="0"/>
          </a:schemeClr>
        </a:solidFill>
        <a:ln w="12700" cap="rnd" cmpd="sng" algn="ctr">
          <a:solidFill>
            <a:schemeClr val="accent2">
              <a:shade val="80000"/>
              <a:hueOff val="366949"/>
              <a:satOff val="-26659"/>
              <a:lumOff val="2260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Waarvan 20% bouwgrond (50.000m2)</a:t>
          </a:r>
        </a:p>
        <a:p>
          <a:pPr marL="114300" lvl="1" indent="-114300" algn="l" defTabSz="622300">
            <a:lnSpc>
              <a:spcPct val="90000"/>
            </a:lnSpc>
            <a:spcBef>
              <a:spcPct val="0"/>
            </a:spcBef>
            <a:spcAft>
              <a:spcPct val="15000"/>
            </a:spcAft>
            <a:buChar char="•"/>
          </a:pPr>
          <a:r>
            <a:rPr lang="nl-NL" sz="1400" kern="1200" dirty="0"/>
            <a:t>Gemiddelde prijs bouwgrond €250,-/m2</a:t>
          </a:r>
        </a:p>
        <a:p>
          <a:pPr marL="114300" lvl="1" indent="-114300" algn="l" defTabSz="622300">
            <a:lnSpc>
              <a:spcPct val="90000"/>
            </a:lnSpc>
            <a:spcBef>
              <a:spcPct val="0"/>
            </a:spcBef>
            <a:spcAft>
              <a:spcPct val="15000"/>
            </a:spcAft>
            <a:buChar char="•"/>
          </a:pPr>
          <a:r>
            <a:rPr lang="nl-NL" sz="1400" kern="1200" dirty="0"/>
            <a:t>Totaal €12,5 miljoen euro</a:t>
          </a:r>
        </a:p>
      </dsp:txBody>
      <dsp:txXfrm rot="-5400000">
        <a:off x="1011674" y="2649728"/>
        <a:ext cx="4897237" cy="847695"/>
      </dsp:txXfrm>
    </dsp:sp>
    <dsp:sp modelId="{73149CE2-C7D1-4501-9377-753F7E3255C4}">
      <dsp:nvSpPr>
        <dsp:cNvPr id="0" name=""/>
        <dsp:cNvSpPr/>
      </dsp:nvSpPr>
      <dsp:spPr>
        <a:xfrm rot="5400000">
          <a:off x="-216787" y="4121262"/>
          <a:ext cx="1445248" cy="1011674"/>
        </a:xfrm>
        <a:prstGeom prst="chevron">
          <a:avLst/>
        </a:prstGeom>
        <a:gradFill rotWithShape="0">
          <a:gsLst>
            <a:gs pos="0">
              <a:schemeClr val="accent2">
                <a:shade val="80000"/>
                <a:hueOff val="550423"/>
                <a:satOff val="-39989"/>
                <a:lumOff val="33909"/>
                <a:alphaOff val="0"/>
                <a:tint val="96000"/>
                <a:lumMod val="100000"/>
              </a:schemeClr>
            </a:gs>
            <a:gs pos="78000">
              <a:schemeClr val="accent2">
                <a:shade val="80000"/>
                <a:hueOff val="550423"/>
                <a:satOff val="-39989"/>
                <a:lumOff val="33909"/>
                <a:alphaOff val="0"/>
                <a:shade val="94000"/>
                <a:lumMod val="94000"/>
              </a:schemeClr>
            </a:gs>
          </a:gsLst>
          <a:lin ang="5400000" scaled="0"/>
        </a:gradFill>
        <a:ln w="12700" cap="rnd" cmpd="sng" algn="ctr">
          <a:solidFill>
            <a:schemeClr val="accent2">
              <a:shade val="80000"/>
              <a:hueOff val="550423"/>
              <a:satOff val="-39989"/>
              <a:lumOff val="33909"/>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dirty="0"/>
            <a:t>Maatschappelijke relevantie</a:t>
          </a:r>
        </a:p>
      </dsp:txBody>
      <dsp:txXfrm rot="-5400000">
        <a:off x="0" y="4410312"/>
        <a:ext cx="1011674" cy="433574"/>
      </dsp:txXfrm>
    </dsp:sp>
    <dsp:sp modelId="{0E88E712-3F81-4483-8F36-F5FDA47B67B9}">
      <dsp:nvSpPr>
        <dsp:cNvPr id="0" name=""/>
        <dsp:cNvSpPr/>
      </dsp:nvSpPr>
      <dsp:spPr>
        <a:xfrm rot="5400000">
          <a:off x="3013516" y="1902633"/>
          <a:ext cx="939411" cy="4943095"/>
        </a:xfrm>
        <a:prstGeom prst="round2SameRect">
          <a:avLst/>
        </a:prstGeom>
        <a:solidFill>
          <a:schemeClr val="lt1">
            <a:alpha val="90000"/>
            <a:hueOff val="0"/>
            <a:satOff val="0"/>
            <a:lumOff val="0"/>
            <a:alphaOff val="0"/>
          </a:schemeClr>
        </a:solidFill>
        <a:ln w="12700" cap="rnd" cmpd="sng" algn="ctr">
          <a:solidFill>
            <a:schemeClr val="accent2">
              <a:shade val="80000"/>
              <a:hueOff val="550423"/>
              <a:satOff val="-39989"/>
              <a:lumOff val="3390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nl-NL" sz="1400" kern="1200" dirty="0"/>
            <a:t>Aanleg regeneratieve landbouwsystemen, sociale functies in de woonwijk, nieuwe inpassing waterpartijen, extra ecologische impuls en recreatieve functies</a:t>
          </a:r>
        </a:p>
        <a:p>
          <a:pPr marL="114300" lvl="1" indent="-114300" algn="l" defTabSz="622300">
            <a:lnSpc>
              <a:spcPct val="90000"/>
            </a:lnSpc>
            <a:spcBef>
              <a:spcPct val="0"/>
            </a:spcBef>
            <a:spcAft>
              <a:spcPct val="15000"/>
            </a:spcAft>
            <a:buChar char="•"/>
          </a:pPr>
          <a:r>
            <a:rPr lang="nl-NL" sz="1400" kern="1200" dirty="0"/>
            <a:t>€4,5 miljoen euro over</a:t>
          </a:r>
        </a:p>
      </dsp:txBody>
      <dsp:txXfrm rot="-5400000">
        <a:off x="1011674" y="3950333"/>
        <a:ext cx="4897237" cy="84769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6/21/2021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6/21/2021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2A54C80-263E-416B-A8E0-580EDEADCBDC}" type="datetimeFigureOut">
              <a:rPr lang="en-US" dirty="0"/>
              <a:t>6/21/2021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6/21/2021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6/21/2021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KOkScpWha5w?feature=oembed"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zS5hrmdzPow?feature=oembed"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1" name="Group 140">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2" name="Straight Connector 14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4"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Isosceles Triangle 145">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9"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0" name="Isosceles Triangle 14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1" name="Isosceles Triangle 15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 name="Titel 3">
            <a:extLst>
              <a:ext uri="{FF2B5EF4-FFF2-40B4-BE49-F238E27FC236}">
                <a16:creationId xmlns:a16="http://schemas.microsoft.com/office/drawing/2014/main" id="{11394236-0619-425F-A29E-6A22A5F84614}"/>
              </a:ext>
            </a:extLst>
          </p:cNvPr>
          <p:cNvSpPr>
            <a:spLocks noGrp="1"/>
          </p:cNvSpPr>
          <p:nvPr>
            <p:ph type="ctrTitle"/>
          </p:nvPr>
        </p:nvSpPr>
        <p:spPr>
          <a:xfrm>
            <a:off x="5431472" y="1509780"/>
            <a:ext cx="4481473" cy="1320800"/>
          </a:xfrm>
        </p:spPr>
        <p:txBody>
          <a:bodyPr vert="horz" lIns="91440" tIns="45720" rIns="91440" bIns="45720" rtlCol="0" anchor="t">
            <a:noAutofit/>
          </a:bodyPr>
          <a:lstStyle/>
          <a:p>
            <a:pPr algn="l">
              <a:lnSpc>
                <a:spcPct val="90000"/>
              </a:lnSpc>
            </a:pPr>
            <a:r>
              <a:rPr lang="en-US" sz="3600"/>
              <a:t>Natuurinclusieve gebiedsontwikkeling</a:t>
            </a:r>
          </a:p>
        </p:txBody>
      </p:sp>
      <p:sp>
        <p:nvSpPr>
          <p:cNvPr id="5" name="Ondertitel 4">
            <a:extLst>
              <a:ext uri="{FF2B5EF4-FFF2-40B4-BE49-F238E27FC236}">
                <a16:creationId xmlns:a16="http://schemas.microsoft.com/office/drawing/2014/main" id="{64115033-60DC-4616-9DDE-7C68F5DD5D6F}"/>
              </a:ext>
            </a:extLst>
          </p:cNvPr>
          <p:cNvSpPr>
            <a:spLocks noGrp="1"/>
          </p:cNvSpPr>
          <p:nvPr>
            <p:ph type="subTitle" idx="1"/>
          </p:nvPr>
        </p:nvSpPr>
        <p:spPr>
          <a:xfrm>
            <a:off x="5040525" y="3495213"/>
            <a:ext cx="4064439" cy="3880773"/>
          </a:xfrm>
        </p:spPr>
        <p:txBody>
          <a:bodyPr vert="horz" lIns="91440" tIns="45720" rIns="91440" bIns="45720" rtlCol="0">
            <a:normAutofit/>
          </a:bodyPr>
          <a:lstStyle/>
          <a:p>
            <a:pPr algn="l"/>
            <a:r>
              <a:rPr lang="en-US" dirty="0">
                <a:solidFill>
                  <a:schemeClr val="tx1">
                    <a:lumMod val="75000"/>
                    <a:lumOff val="25000"/>
                  </a:schemeClr>
                </a:solidFill>
              </a:rPr>
              <a:t>de </a:t>
            </a:r>
            <a:r>
              <a:rPr lang="en-US" dirty="0" err="1">
                <a:solidFill>
                  <a:schemeClr val="tx1">
                    <a:lumMod val="75000"/>
                    <a:lumOff val="25000"/>
                  </a:schemeClr>
                </a:solidFill>
              </a:rPr>
              <a:t>Koekamp</a:t>
            </a:r>
            <a:br>
              <a:rPr lang="en-US" dirty="0">
                <a:solidFill>
                  <a:schemeClr val="tx1">
                    <a:lumMod val="75000"/>
                    <a:lumOff val="25000"/>
                  </a:schemeClr>
                </a:solidFill>
              </a:rPr>
            </a:br>
            <a:r>
              <a:rPr lang="en-US" dirty="0">
                <a:solidFill>
                  <a:schemeClr val="tx1">
                    <a:lumMod val="75000"/>
                    <a:lumOff val="25000"/>
                  </a:schemeClr>
                </a:solidFill>
              </a:rPr>
              <a:t>het </a:t>
            </a:r>
            <a:r>
              <a:rPr lang="en-US" dirty="0" err="1">
                <a:solidFill>
                  <a:schemeClr val="tx1">
                    <a:lumMod val="75000"/>
                    <a:lumOff val="25000"/>
                  </a:schemeClr>
                </a:solidFill>
              </a:rPr>
              <a:t>Hooge</a:t>
            </a:r>
            <a:r>
              <a:rPr lang="en-US" dirty="0">
                <a:solidFill>
                  <a:schemeClr val="tx1">
                    <a:lumMod val="75000"/>
                    <a:lumOff val="25000"/>
                  </a:schemeClr>
                </a:solidFill>
              </a:rPr>
              <a:t> </a:t>
            </a:r>
            <a:r>
              <a:rPr lang="en-US" dirty="0" err="1">
                <a:solidFill>
                  <a:schemeClr val="tx1">
                    <a:lumMod val="75000"/>
                    <a:lumOff val="25000"/>
                  </a:schemeClr>
                </a:solidFill>
              </a:rPr>
              <a:t>Welleveld</a:t>
            </a:r>
            <a:r>
              <a:rPr lang="en-US" dirty="0">
                <a:solidFill>
                  <a:schemeClr val="tx1">
                    <a:lumMod val="75000"/>
                    <a:lumOff val="25000"/>
                  </a:schemeClr>
                </a:solidFill>
              </a:rPr>
              <a:t> </a:t>
            </a:r>
            <a:br>
              <a:rPr lang="en-US" dirty="0">
                <a:solidFill>
                  <a:schemeClr val="tx1">
                    <a:lumMod val="75000"/>
                    <a:lumOff val="25000"/>
                  </a:schemeClr>
                </a:solidFill>
              </a:rPr>
            </a:br>
            <a:r>
              <a:rPr lang="en-US" dirty="0">
                <a:solidFill>
                  <a:schemeClr val="tx1">
                    <a:lumMod val="75000"/>
                    <a:lumOff val="25000"/>
                  </a:schemeClr>
                </a:solidFill>
              </a:rPr>
              <a:t>de Noord Akker</a:t>
            </a:r>
          </a:p>
          <a:p>
            <a:pPr algn="l">
              <a:buFont typeface="Wingdings 3" charset="2"/>
              <a:buChar char=""/>
            </a:pPr>
            <a:endParaRPr lang="en-US" dirty="0">
              <a:solidFill>
                <a:schemeClr val="tx1">
                  <a:lumMod val="75000"/>
                  <a:lumOff val="25000"/>
                </a:schemeClr>
              </a:solidFill>
            </a:endParaRPr>
          </a:p>
          <a:p>
            <a:pPr algn="l"/>
            <a:endParaRPr lang="en-US" dirty="0">
              <a:solidFill>
                <a:schemeClr val="tx1">
                  <a:lumMod val="75000"/>
                  <a:lumOff val="25000"/>
                </a:schemeClr>
              </a:solidFill>
            </a:endParaRPr>
          </a:p>
          <a:p>
            <a:pPr algn="l">
              <a:buFont typeface="Wingdings 3" charset="2"/>
              <a:buChar char=""/>
            </a:pPr>
            <a:endParaRPr lang="en-US" dirty="0">
              <a:solidFill>
                <a:schemeClr val="tx1">
                  <a:lumMod val="75000"/>
                  <a:lumOff val="25000"/>
                </a:schemeClr>
              </a:solidFill>
            </a:endParaRPr>
          </a:p>
        </p:txBody>
      </p:sp>
      <p:pic>
        <p:nvPicPr>
          <p:cNvPr id="8" name="Afbeelding 7" descr="Afbeelding met gras, lucht, buiten, veld&#10;&#10;Automatisch gegenereerde beschrijving">
            <a:extLst>
              <a:ext uri="{FF2B5EF4-FFF2-40B4-BE49-F238E27FC236}">
                <a16:creationId xmlns:a16="http://schemas.microsoft.com/office/drawing/2014/main" id="{24D96BC4-8DF8-43D1-A2F3-DB70654E165A}"/>
              </a:ext>
            </a:extLst>
          </p:cNvPr>
          <p:cNvPicPr>
            <a:picLocks noChangeAspect="1"/>
          </p:cNvPicPr>
          <p:nvPr/>
        </p:nvPicPr>
        <p:blipFill rotWithShape="1">
          <a:blip r:embed="rId2"/>
          <a:srcRect l="17984" r="37766"/>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53" name="Isosceles Triangle 15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71217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 name="Straight Connector 7">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19" name="Rectangle 18">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2" name="Straight Connector 21">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el 1">
            <a:extLst>
              <a:ext uri="{FF2B5EF4-FFF2-40B4-BE49-F238E27FC236}">
                <a16:creationId xmlns:a16="http://schemas.microsoft.com/office/drawing/2014/main" id="{3C41267D-C2B6-47F5-BAF1-C6CEBC23F7CB}"/>
              </a:ext>
            </a:extLst>
          </p:cNvPr>
          <p:cNvSpPr>
            <a:spLocks noGrp="1"/>
          </p:cNvSpPr>
          <p:nvPr>
            <p:ph type="title"/>
          </p:nvPr>
        </p:nvSpPr>
        <p:spPr>
          <a:xfrm>
            <a:off x="1188862" y="511813"/>
            <a:ext cx="7766936" cy="1646302"/>
          </a:xfrm>
        </p:spPr>
        <p:txBody>
          <a:bodyPr vert="horz" lIns="91440" tIns="45720" rIns="91440" bIns="45720" rtlCol="0" anchor="b">
            <a:normAutofit/>
          </a:bodyPr>
          <a:lstStyle/>
          <a:p>
            <a:pPr algn="r">
              <a:lnSpc>
                <a:spcPct val="90000"/>
              </a:lnSpc>
            </a:pPr>
            <a:r>
              <a:rPr lang="en-US" sz="5400" dirty="0" err="1"/>
              <a:t>Regeneratieve</a:t>
            </a:r>
            <a:r>
              <a:rPr lang="en-US" sz="5400" dirty="0"/>
              <a:t> </a:t>
            </a:r>
            <a:r>
              <a:rPr lang="en-US" sz="5400" dirty="0" err="1"/>
              <a:t>landbouw</a:t>
            </a:r>
            <a:r>
              <a:rPr lang="en-US" sz="5400" dirty="0"/>
              <a:t> </a:t>
            </a:r>
            <a:r>
              <a:rPr lang="en-US" sz="5400" dirty="0" err="1"/>
              <a:t>Bodemzicht</a:t>
            </a:r>
            <a:endParaRPr lang="en-US" sz="5400" dirty="0"/>
          </a:p>
        </p:txBody>
      </p:sp>
      <p:pic>
        <p:nvPicPr>
          <p:cNvPr id="31" name="Onlinemedia 3" title="Regeneratieve Boerderij Bodemzicht">
            <a:hlinkClick r:id="" action="ppaction://media"/>
            <a:extLst>
              <a:ext uri="{FF2B5EF4-FFF2-40B4-BE49-F238E27FC236}">
                <a16:creationId xmlns:a16="http://schemas.microsoft.com/office/drawing/2014/main" id="{FD2EC4B5-6980-4DB3-9CE7-E2E9CD5C1FEE}"/>
              </a:ext>
            </a:extLst>
          </p:cNvPr>
          <p:cNvPicPr>
            <a:picLocks noRot="1" noChangeAspect="1"/>
          </p:cNvPicPr>
          <p:nvPr>
            <a:videoFile r:link="rId1"/>
          </p:nvPr>
        </p:nvPicPr>
        <p:blipFill>
          <a:blip r:embed="rId3"/>
          <a:stretch>
            <a:fillRect/>
          </a:stretch>
        </p:blipFill>
        <p:spPr>
          <a:xfrm>
            <a:off x="837168" y="2474821"/>
            <a:ext cx="7271852" cy="4108598"/>
          </a:xfrm>
          <a:prstGeom prst="rect">
            <a:avLst/>
          </a:prstGeom>
        </p:spPr>
      </p:pic>
    </p:spTree>
    <p:extLst>
      <p:ext uri="{BB962C8B-B14F-4D97-AF65-F5344CB8AC3E}">
        <p14:creationId xmlns:p14="http://schemas.microsoft.com/office/powerpoint/2010/main" val="335483876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1"/>
                                        </p:tgtEl>
                                      </p:cBhvr>
                                    </p:cmd>
                                  </p:childTnLst>
                                </p:cTn>
                              </p:par>
                            </p:childTnLst>
                          </p:cTn>
                        </p:par>
                      </p:childTnLst>
                    </p:cTn>
                  </p:par>
                </p:childTnLst>
              </p:cTn>
              <p:nextCondLst>
                <p:cond evt="onClick" delay="0">
                  <p:tgtEl>
                    <p:spTgt spid="31"/>
                  </p:tgtEl>
                </p:cond>
              </p:nextCondLst>
            </p:seq>
            <p:video>
              <p:cMediaNode vol="80000">
                <p:cTn id="12" fill="hold" display="0">
                  <p:stCondLst>
                    <p:cond delay="indefinite"/>
                  </p:stCondLst>
                </p:cTn>
                <p:tgtEl>
                  <p:spTgt spid="3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1882C5-DEE6-4036-8A08-1FDD4EA6FEDE}"/>
              </a:ext>
            </a:extLst>
          </p:cNvPr>
          <p:cNvSpPr>
            <a:spLocks noGrp="1"/>
          </p:cNvSpPr>
          <p:nvPr>
            <p:ph type="title"/>
          </p:nvPr>
        </p:nvSpPr>
        <p:spPr>
          <a:xfrm>
            <a:off x="546705" y="278004"/>
            <a:ext cx="8596668" cy="1320800"/>
          </a:xfrm>
        </p:spPr>
        <p:txBody>
          <a:bodyPr anchor="t">
            <a:noAutofit/>
          </a:bodyPr>
          <a:lstStyle/>
          <a:p>
            <a:r>
              <a:rPr lang="nl-NL" sz="4400" dirty="0"/>
              <a:t>Stroomversnelling richting </a:t>
            </a:r>
            <a:br>
              <a:rPr lang="nl-NL" sz="4400" dirty="0"/>
            </a:br>
            <a:r>
              <a:rPr lang="nl-NL" sz="4400" dirty="0"/>
              <a:t>regeneratieve landbouw</a:t>
            </a:r>
          </a:p>
        </p:txBody>
      </p:sp>
      <p:sp>
        <p:nvSpPr>
          <p:cNvPr id="3" name="Tijdelijke aanduiding voor inhoud 2">
            <a:extLst>
              <a:ext uri="{FF2B5EF4-FFF2-40B4-BE49-F238E27FC236}">
                <a16:creationId xmlns:a16="http://schemas.microsoft.com/office/drawing/2014/main" id="{D1E1ACFB-C7B8-4CFC-96B9-CADDA54E3E90}"/>
              </a:ext>
            </a:extLst>
          </p:cNvPr>
          <p:cNvSpPr>
            <a:spLocks noGrp="1"/>
          </p:cNvSpPr>
          <p:nvPr>
            <p:ph idx="1"/>
          </p:nvPr>
        </p:nvSpPr>
        <p:spPr>
          <a:xfrm>
            <a:off x="7632524" y="2003338"/>
            <a:ext cx="2486166" cy="2317541"/>
          </a:xfrm>
        </p:spPr>
        <p:txBody>
          <a:bodyPr>
            <a:normAutofit/>
          </a:bodyPr>
          <a:lstStyle/>
          <a:p>
            <a:r>
              <a:rPr lang="nl-NL" sz="2400" dirty="0"/>
              <a:t>Grootschalige toepassing</a:t>
            </a:r>
          </a:p>
          <a:p>
            <a:r>
              <a:rPr lang="nl-NL" sz="2400" dirty="0"/>
              <a:t>Coöperatie</a:t>
            </a:r>
          </a:p>
          <a:p>
            <a:r>
              <a:rPr lang="nl-NL" sz="2400" dirty="0"/>
              <a:t>Educatie en participatie</a:t>
            </a:r>
          </a:p>
        </p:txBody>
      </p:sp>
      <p:pic>
        <p:nvPicPr>
          <p:cNvPr id="5" name="Tijdelijke aanduiding voor inhoud 4">
            <a:extLst>
              <a:ext uri="{FF2B5EF4-FFF2-40B4-BE49-F238E27FC236}">
                <a16:creationId xmlns:a16="http://schemas.microsoft.com/office/drawing/2014/main" id="{B3BEA154-99BC-4CA4-A949-5C1F171B2FE7}"/>
              </a:ext>
            </a:extLst>
          </p:cNvPr>
          <p:cNvPicPr>
            <a:picLocks noChangeAspect="1"/>
          </p:cNvPicPr>
          <p:nvPr/>
        </p:nvPicPr>
        <p:blipFill>
          <a:blip r:embed="rId2"/>
          <a:stretch>
            <a:fillRect/>
          </a:stretch>
        </p:blipFill>
        <p:spPr>
          <a:xfrm>
            <a:off x="0" y="1692945"/>
            <a:ext cx="7427167" cy="5250095"/>
          </a:xfrm>
          <a:prstGeom prst="rect">
            <a:avLst/>
          </a:prstGeom>
        </p:spPr>
      </p:pic>
    </p:spTree>
    <p:extLst>
      <p:ext uri="{BB962C8B-B14F-4D97-AF65-F5344CB8AC3E}">
        <p14:creationId xmlns:p14="http://schemas.microsoft.com/office/powerpoint/2010/main" val="1683514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C7952-5FA6-455D-8EE7-D7AF3BA5E4AE}"/>
              </a:ext>
            </a:extLst>
          </p:cNvPr>
          <p:cNvSpPr>
            <a:spLocks noGrp="1"/>
          </p:cNvSpPr>
          <p:nvPr>
            <p:ph type="title"/>
          </p:nvPr>
        </p:nvSpPr>
        <p:spPr>
          <a:xfrm>
            <a:off x="5536734" y="609600"/>
            <a:ext cx="3737268" cy="1320800"/>
          </a:xfrm>
        </p:spPr>
        <p:txBody>
          <a:bodyPr>
            <a:normAutofit/>
          </a:bodyPr>
          <a:lstStyle/>
          <a:p>
            <a:r>
              <a:rPr lang="nl-NL" sz="3300"/>
              <a:t>Maatschappelijke opgaven</a:t>
            </a:r>
          </a:p>
        </p:txBody>
      </p:sp>
      <p:sp>
        <p:nvSpPr>
          <p:cNvPr id="3" name="Tijdelijke aanduiding voor inhoud 2">
            <a:extLst>
              <a:ext uri="{FF2B5EF4-FFF2-40B4-BE49-F238E27FC236}">
                <a16:creationId xmlns:a16="http://schemas.microsoft.com/office/drawing/2014/main" id="{C70FA7F0-C7C9-4528-BEA1-DCF1E3B0783A}"/>
              </a:ext>
            </a:extLst>
          </p:cNvPr>
          <p:cNvSpPr>
            <a:spLocks noGrp="1"/>
          </p:cNvSpPr>
          <p:nvPr>
            <p:ph idx="1"/>
          </p:nvPr>
        </p:nvSpPr>
        <p:spPr>
          <a:xfrm>
            <a:off x="5209563" y="2160589"/>
            <a:ext cx="4064439" cy="3880773"/>
          </a:xfrm>
        </p:spPr>
        <p:txBody>
          <a:bodyPr>
            <a:normAutofit/>
          </a:bodyPr>
          <a:lstStyle/>
          <a:p>
            <a:r>
              <a:rPr lang="nl-NL"/>
              <a:t>Natuurontwikkeling</a:t>
            </a:r>
          </a:p>
          <a:p>
            <a:r>
              <a:rPr lang="nl-NL"/>
              <a:t>Waterhuishouding</a:t>
            </a:r>
          </a:p>
          <a:p>
            <a:r>
              <a:rPr lang="nl-NL"/>
              <a:t>Vrijetijdsbesteding</a:t>
            </a:r>
          </a:p>
          <a:p>
            <a:r>
              <a:rPr lang="nl-NL"/>
              <a:t>Ondernemerschap </a:t>
            </a:r>
          </a:p>
          <a:p>
            <a:r>
              <a:rPr lang="nl-NL"/>
              <a:t>Sociale initiatieven</a:t>
            </a:r>
          </a:p>
          <a:p>
            <a:pPr marL="0" indent="0">
              <a:buNone/>
            </a:pPr>
            <a:endParaRPr lang="nl-NL"/>
          </a:p>
          <a:p>
            <a:endParaRPr lang="nl-NL"/>
          </a:p>
        </p:txBody>
      </p:sp>
      <p:pic>
        <p:nvPicPr>
          <p:cNvPr id="5" name="Afbeelding 4" descr="Afbeelding met gras, buiten, boom, natuur&#10;&#10;Automatisch gegenereerde beschrijving">
            <a:extLst>
              <a:ext uri="{FF2B5EF4-FFF2-40B4-BE49-F238E27FC236}">
                <a16:creationId xmlns:a16="http://schemas.microsoft.com/office/drawing/2014/main" id="{986E49F6-E7F7-4F38-B695-79F98AAF982E}"/>
              </a:ext>
            </a:extLst>
          </p:cNvPr>
          <p:cNvPicPr>
            <a:picLocks noChangeAspect="1"/>
          </p:cNvPicPr>
          <p:nvPr/>
        </p:nvPicPr>
        <p:blipFill rotWithShape="1">
          <a:blip r:embed="rId2"/>
          <a:srcRect l="25180" r="30570"/>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8" name="Isosceles Triangle 57">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75628518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971884-3BB3-4173-B8C9-A40EE8EB4995}"/>
              </a:ext>
            </a:extLst>
          </p:cNvPr>
          <p:cNvSpPr>
            <a:spLocks noGrp="1"/>
          </p:cNvSpPr>
          <p:nvPr>
            <p:ph type="title"/>
          </p:nvPr>
        </p:nvSpPr>
        <p:spPr>
          <a:xfrm>
            <a:off x="677333" y="609600"/>
            <a:ext cx="3851123" cy="1320800"/>
          </a:xfrm>
        </p:spPr>
        <p:txBody>
          <a:bodyPr>
            <a:normAutofit/>
          </a:bodyPr>
          <a:lstStyle/>
          <a:p>
            <a:r>
              <a:rPr lang="nl-NL" sz="4400" dirty="0"/>
              <a:t>Wonen</a:t>
            </a:r>
          </a:p>
        </p:txBody>
      </p:sp>
      <p:sp>
        <p:nvSpPr>
          <p:cNvPr id="3" name="Tijdelijke aanduiding voor inhoud 2">
            <a:extLst>
              <a:ext uri="{FF2B5EF4-FFF2-40B4-BE49-F238E27FC236}">
                <a16:creationId xmlns:a16="http://schemas.microsoft.com/office/drawing/2014/main" id="{3496D318-84A4-48B2-979C-556EE25C610C}"/>
              </a:ext>
            </a:extLst>
          </p:cNvPr>
          <p:cNvSpPr>
            <a:spLocks noGrp="1"/>
          </p:cNvSpPr>
          <p:nvPr>
            <p:ph idx="1"/>
          </p:nvPr>
        </p:nvSpPr>
        <p:spPr>
          <a:xfrm>
            <a:off x="677334" y="2160589"/>
            <a:ext cx="3851122" cy="3880773"/>
          </a:xfrm>
        </p:spPr>
        <p:txBody>
          <a:bodyPr>
            <a:normAutofit/>
          </a:bodyPr>
          <a:lstStyle/>
          <a:p>
            <a:r>
              <a:rPr lang="nl-NL" dirty="0"/>
              <a:t>Betrokkenheid</a:t>
            </a:r>
          </a:p>
          <a:p>
            <a:r>
              <a:rPr lang="nl-NL" dirty="0"/>
              <a:t>Manier van bouwen</a:t>
            </a:r>
          </a:p>
          <a:p>
            <a:r>
              <a:rPr lang="nl-NL" dirty="0"/>
              <a:t>Landschappelijke inpassing</a:t>
            </a:r>
          </a:p>
          <a:p>
            <a:r>
              <a:rPr lang="nl-NL" dirty="0"/>
              <a:t>Sociale invulling van de wijk</a:t>
            </a:r>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8" name="Afbeelding 7">
            <a:extLst>
              <a:ext uri="{FF2B5EF4-FFF2-40B4-BE49-F238E27FC236}">
                <a16:creationId xmlns:a16="http://schemas.microsoft.com/office/drawing/2014/main" id="{8E15824D-F6F5-443F-81C7-69059CEB0182}"/>
              </a:ext>
            </a:extLst>
          </p:cNvPr>
          <p:cNvPicPr>
            <a:picLocks noChangeAspect="1"/>
          </p:cNvPicPr>
          <p:nvPr/>
        </p:nvPicPr>
        <p:blipFill>
          <a:blip r:embed="rId2"/>
          <a:stretch>
            <a:fillRect/>
          </a:stretch>
        </p:blipFill>
        <p:spPr>
          <a:xfrm>
            <a:off x="4089019" y="1311802"/>
            <a:ext cx="7474892" cy="4225927"/>
          </a:xfrm>
          <a:prstGeom prst="rect">
            <a:avLst/>
          </a:prstGeom>
        </p:spPr>
      </p:pic>
    </p:spTree>
    <p:extLst>
      <p:ext uri="{BB962C8B-B14F-4D97-AF65-F5344CB8AC3E}">
        <p14:creationId xmlns:p14="http://schemas.microsoft.com/office/powerpoint/2010/main" val="3916374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F0705E-0C1E-4716-8DA2-900E6271E51E}"/>
              </a:ext>
            </a:extLst>
          </p:cNvPr>
          <p:cNvSpPr>
            <a:spLocks noGrp="1"/>
          </p:cNvSpPr>
          <p:nvPr>
            <p:ph type="title"/>
          </p:nvPr>
        </p:nvSpPr>
        <p:spPr/>
        <p:txBody>
          <a:bodyPr/>
          <a:lstStyle/>
          <a:p>
            <a:r>
              <a:rPr lang="nl-NL" dirty="0"/>
              <a:t>Rijnsaterwoude</a:t>
            </a:r>
          </a:p>
        </p:txBody>
      </p:sp>
      <p:pic>
        <p:nvPicPr>
          <p:cNvPr id="4" name="Onlinemedia 3" title="Rijnvliet eetbare woonwijk">
            <a:hlinkClick r:id="" action="ppaction://media"/>
            <a:extLst>
              <a:ext uri="{FF2B5EF4-FFF2-40B4-BE49-F238E27FC236}">
                <a16:creationId xmlns:a16="http://schemas.microsoft.com/office/drawing/2014/main" id="{4D6AB2DC-AB51-49A5-B709-EA224F82E2D0}"/>
              </a:ext>
            </a:extLst>
          </p:cNvPr>
          <p:cNvPicPr>
            <a:picLocks noRot="1" noChangeAspect="1"/>
          </p:cNvPicPr>
          <p:nvPr>
            <a:videoFile r:link="rId1"/>
          </p:nvPr>
        </p:nvPicPr>
        <p:blipFill>
          <a:blip r:embed="rId3"/>
          <a:stretch>
            <a:fillRect/>
          </a:stretch>
        </p:blipFill>
        <p:spPr>
          <a:xfrm>
            <a:off x="431315" y="1360900"/>
            <a:ext cx="8650172" cy="4887500"/>
          </a:xfrm>
          <a:prstGeom prst="rect">
            <a:avLst/>
          </a:prstGeom>
        </p:spPr>
      </p:pic>
    </p:spTree>
    <p:extLst>
      <p:ext uri="{BB962C8B-B14F-4D97-AF65-F5344CB8AC3E}">
        <p14:creationId xmlns:p14="http://schemas.microsoft.com/office/powerpoint/2010/main" val="167142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1882C5-DEE6-4036-8A08-1FDD4EA6FEDE}"/>
              </a:ext>
            </a:extLst>
          </p:cNvPr>
          <p:cNvSpPr>
            <a:spLocks noGrp="1"/>
          </p:cNvSpPr>
          <p:nvPr>
            <p:ph type="title"/>
          </p:nvPr>
        </p:nvSpPr>
        <p:spPr>
          <a:xfrm>
            <a:off x="5536734" y="609600"/>
            <a:ext cx="3737268" cy="1320800"/>
          </a:xfrm>
        </p:spPr>
        <p:txBody>
          <a:bodyPr>
            <a:normAutofit/>
          </a:bodyPr>
          <a:lstStyle/>
          <a:p>
            <a:r>
              <a:rPr lang="nl-NL"/>
              <a:t>Partners</a:t>
            </a:r>
          </a:p>
        </p:txBody>
      </p:sp>
      <p:sp>
        <p:nvSpPr>
          <p:cNvPr id="3" name="Tijdelijke aanduiding voor inhoud 2">
            <a:extLst>
              <a:ext uri="{FF2B5EF4-FFF2-40B4-BE49-F238E27FC236}">
                <a16:creationId xmlns:a16="http://schemas.microsoft.com/office/drawing/2014/main" id="{D1E1ACFB-C7B8-4CFC-96B9-CADDA54E3E90}"/>
              </a:ext>
            </a:extLst>
          </p:cNvPr>
          <p:cNvSpPr>
            <a:spLocks noGrp="1"/>
          </p:cNvSpPr>
          <p:nvPr>
            <p:ph idx="1"/>
          </p:nvPr>
        </p:nvSpPr>
        <p:spPr>
          <a:xfrm>
            <a:off x="5209563" y="2160589"/>
            <a:ext cx="4624902" cy="3880773"/>
          </a:xfrm>
        </p:spPr>
        <p:txBody>
          <a:bodyPr>
            <a:normAutofit/>
          </a:bodyPr>
          <a:lstStyle/>
          <a:p>
            <a:r>
              <a:rPr lang="nl-NL" dirty="0"/>
              <a:t>ORGA architecten</a:t>
            </a:r>
          </a:p>
          <a:p>
            <a:r>
              <a:rPr lang="nl-NL" dirty="0"/>
              <a:t>KRKTR projectontwikkelaars</a:t>
            </a:r>
          </a:p>
          <a:p>
            <a:r>
              <a:rPr lang="nl-NL" dirty="0" err="1"/>
              <a:t>Felixx</a:t>
            </a:r>
            <a:r>
              <a:rPr lang="nl-NL" dirty="0"/>
              <a:t> landschapsarchitecten</a:t>
            </a:r>
          </a:p>
          <a:p>
            <a:r>
              <a:rPr lang="nl-NL" dirty="0" err="1"/>
              <a:t>reNature</a:t>
            </a:r>
            <a:endParaRPr lang="nl-NL" dirty="0"/>
          </a:p>
          <a:p>
            <a:r>
              <a:rPr lang="nl-NL" dirty="0"/>
              <a:t>Gemeente</a:t>
            </a:r>
          </a:p>
          <a:p>
            <a:r>
              <a:rPr lang="nl-NL" dirty="0"/>
              <a:t>Provincie en Groene Metropoolregio</a:t>
            </a:r>
          </a:p>
          <a:p>
            <a:endParaRPr lang="nl-NL" dirty="0"/>
          </a:p>
          <a:p>
            <a:endParaRPr lang="nl-NL" dirty="0"/>
          </a:p>
          <a:p>
            <a:endParaRPr lang="nl-NL" dirty="0"/>
          </a:p>
        </p:txBody>
      </p:sp>
      <p:pic>
        <p:nvPicPr>
          <p:cNvPr id="15" name="Afbeelding 14">
            <a:extLst>
              <a:ext uri="{FF2B5EF4-FFF2-40B4-BE49-F238E27FC236}">
                <a16:creationId xmlns:a16="http://schemas.microsoft.com/office/drawing/2014/main" id="{A3D2440A-E151-4FCC-B3E5-AF07A430421D}"/>
              </a:ext>
            </a:extLst>
          </p:cNvPr>
          <p:cNvPicPr>
            <a:picLocks noChangeAspect="1"/>
          </p:cNvPicPr>
          <p:nvPr/>
        </p:nvPicPr>
        <p:blipFill rotWithShape="1">
          <a:blip r:embed="rId2"/>
          <a:srcRect l="14030" r="5698"/>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54" name="Isosceles Triangle 3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6367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9" name="Group 6">
            <a:extLst>
              <a:ext uri="{FF2B5EF4-FFF2-40B4-BE49-F238E27FC236}">
                <a16:creationId xmlns:a16="http://schemas.microsoft.com/office/drawing/2014/main" id="{0565C35A-C6FA-4269-822E-6DB5B9C488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 name="Straight Connector 7">
              <a:extLst>
                <a:ext uri="{FF2B5EF4-FFF2-40B4-BE49-F238E27FC236}">
                  <a16:creationId xmlns:a16="http://schemas.microsoft.com/office/drawing/2014/main" id="{F8BBEF76-F066-4551-8A87-AAFD9969E5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7E701E2-9884-4313-A922-224D075A7C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0" name="Rectangle 23">
              <a:extLst>
                <a:ext uri="{FF2B5EF4-FFF2-40B4-BE49-F238E27FC236}">
                  <a16:creationId xmlns:a16="http://schemas.microsoft.com/office/drawing/2014/main" id="{32C9DF5B-371A-4170-9F46-B6EE7EF02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5">
              <a:extLst>
                <a:ext uri="{FF2B5EF4-FFF2-40B4-BE49-F238E27FC236}">
                  <a16:creationId xmlns:a16="http://schemas.microsoft.com/office/drawing/2014/main" id="{00EAEF78-4C36-4EC9-855A-C27427C36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5E397A22-38A0-4816-926B-740F8E189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7">
              <a:extLst>
                <a:ext uri="{FF2B5EF4-FFF2-40B4-BE49-F238E27FC236}">
                  <a16:creationId xmlns:a16="http://schemas.microsoft.com/office/drawing/2014/main" id="{A4756C8A-87DB-494D-999F-E6C0EB0BD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8">
              <a:extLst>
                <a:ext uri="{FF2B5EF4-FFF2-40B4-BE49-F238E27FC236}">
                  <a16:creationId xmlns:a16="http://schemas.microsoft.com/office/drawing/2014/main" id="{FB60A164-1613-43A9-A23E-870E89DD9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9">
              <a:extLst>
                <a:ext uri="{FF2B5EF4-FFF2-40B4-BE49-F238E27FC236}">
                  <a16:creationId xmlns:a16="http://schemas.microsoft.com/office/drawing/2014/main" id="{CA0CF5DE-8A99-4138-A0F0-C84DA0C73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B41D911B-1F2A-43C3-BDE4-77A1F3D85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A429A86E-CFC2-4521-9A58-DF4BF96D9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2" name="Afbeelding 1">
            <a:extLst>
              <a:ext uri="{FF2B5EF4-FFF2-40B4-BE49-F238E27FC236}">
                <a16:creationId xmlns:a16="http://schemas.microsoft.com/office/drawing/2014/main" id="{8DA17138-85B3-4C73-82A4-F6646D50C5A0}"/>
              </a:ext>
            </a:extLst>
          </p:cNvPr>
          <p:cNvPicPr>
            <a:picLocks noChangeAspect="1"/>
          </p:cNvPicPr>
          <p:nvPr/>
        </p:nvPicPr>
        <p:blipFill rotWithShape="1">
          <a:blip r:embed="rId2"/>
          <a:srcRect t="12683" b="11813"/>
          <a:stretch/>
        </p:blipFill>
        <p:spPr>
          <a:xfrm>
            <a:off x="20" y="10"/>
            <a:ext cx="12191980" cy="6857990"/>
          </a:xfrm>
          <a:prstGeom prst="rect">
            <a:avLst/>
          </a:prstGeom>
        </p:spPr>
      </p:pic>
      <p:sp>
        <p:nvSpPr>
          <p:cNvPr id="30" name="Freeform: Shape 18">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1" name="Straight Connector 20">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22">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3" name="Freeform: Shape 24">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26">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68825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5" name="Straight Connector 14">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9" name="Straight Connector 28">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9" name="Rectangle 38">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ijdelijke aanduiding voor inhoud 6">
            <a:extLst>
              <a:ext uri="{FF2B5EF4-FFF2-40B4-BE49-F238E27FC236}">
                <a16:creationId xmlns:a16="http://schemas.microsoft.com/office/drawing/2014/main" id="{5ADA00D8-5036-4A19-9CCE-30AB8E3C2545}"/>
              </a:ext>
            </a:extLst>
          </p:cNvPr>
          <p:cNvPicPr>
            <a:picLocks noGrp="1" noChangeAspect="1"/>
          </p:cNvPicPr>
          <p:nvPr>
            <p:ph idx="1"/>
          </p:nvPr>
        </p:nvPicPr>
        <p:blipFill rotWithShape="1">
          <a:blip r:embed="rId2"/>
          <a:srcRect t="508" r="1" b="21755"/>
          <a:stretch/>
        </p:blipFill>
        <p:spPr>
          <a:xfrm>
            <a:off x="568452" y="571500"/>
            <a:ext cx="11055096" cy="5715000"/>
          </a:xfrm>
          <a:prstGeom prst="rect">
            <a:avLst/>
          </a:prstGeom>
        </p:spPr>
      </p:pic>
    </p:spTree>
    <p:extLst>
      <p:ext uri="{BB962C8B-B14F-4D97-AF65-F5344CB8AC3E}">
        <p14:creationId xmlns:p14="http://schemas.microsoft.com/office/powerpoint/2010/main" val="1146559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Afbeelding 4">
            <a:extLst>
              <a:ext uri="{FF2B5EF4-FFF2-40B4-BE49-F238E27FC236}">
                <a16:creationId xmlns:a16="http://schemas.microsoft.com/office/drawing/2014/main" id="{ABB89A1F-4C23-40A9-97D5-9962D325EA3B}"/>
              </a:ext>
            </a:extLst>
          </p:cNvPr>
          <p:cNvPicPr>
            <a:picLocks noChangeAspect="1"/>
          </p:cNvPicPr>
          <p:nvPr/>
        </p:nvPicPr>
        <p:blipFill rotWithShape="1">
          <a:blip r:embed="rId2"/>
          <a:srcRect/>
          <a:stretch/>
        </p:blipFill>
        <p:spPr>
          <a:xfrm>
            <a:off x="20" y="10"/>
            <a:ext cx="12191980" cy="6857990"/>
          </a:xfrm>
          <a:prstGeom prst="rect">
            <a:avLst/>
          </a:prstGeom>
        </p:spPr>
      </p:pic>
      <p:sp>
        <p:nvSpPr>
          <p:cNvPr id="22" name="Freeform: Shape 21">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4" name="Straight Connector 23">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reeform: Shape 27">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55673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9" name="Group 34">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6" name="Straight Connector 35">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39">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43">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1" name="Rectangle 46">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48">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0" name="Straight Connector 49">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3"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Isosceles Triangle 52">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Isosceles Triangle 56">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0" name="Rectangle 59">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9F6B0A35-3690-403F-8328-D21E6477B495}"/>
              </a:ext>
            </a:extLst>
          </p:cNvPr>
          <p:cNvPicPr>
            <a:picLocks noGrp="1" noChangeAspect="1"/>
          </p:cNvPicPr>
          <p:nvPr>
            <p:ph idx="1"/>
          </p:nvPr>
        </p:nvPicPr>
        <p:blipFill rotWithShape="1">
          <a:blip r:embed="rId2"/>
          <a:srcRect t="8097" r="1" b="1"/>
          <a:stretch/>
        </p:blipFill>
        <p:spPr>
          <a:xfrm>
            <a:off x="568452" y="571500"/>
            <a:ext cx="11055096" cy="5715000"/>
          </a:xfrm>
          <a:prstGeom prst="rect">
            <a:avLst/>
          </a:prstGeom>
        </p:spPr>
      </p:pic>
    </p:spTree>
    <p:extLst>
      <p:ext uri="{BB962C8B-B14F-4D97-AF65-F5344CB8AC3E}">
        <p14:creationId xmlns:p14="http://schemas.microsoft.com/office/powerpoint/2010/main" val="4070401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46DDF2C-7F8F-452D-9C89-D1DA02DE28A1}"/>
              </a:ext>
            </a:extLst>
          </p:cNvPr>
          <p:cNvPicPr>
            <a:picLocks noChangeAspect="1"/>
          </p:cNvPicPr>
          <p:nvPr/>
        </p:nvPicPr>
        <p:blipFill>
          <a:blip r:embed="rId2"/>
          <a:stretch>
            <a:fillRect/>
          </a:stretch>
        </p:blipFill>
        <p:spPr>
          <a:xfrm>
            <a:off x="467708" y="-6658"/>
            <a:ext cx="9762153" cy="6858000"/>
          </a:xfrm>
          <a:prstGeom prst="rect">
            <a:avLst/>
          </a:prstGeom>
        </p:spPr>
      </p:pic>
    </p:spTree>
    <p:extLst>
      <p:ext uri="{BB962C8B-B14F-4D97-AF65-F5344CB8AC3E}">
        <p14:creationId xmlns:p14="http://schemas.microsoft.com/office/powerpoint/2010/main" val="3454130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DAF8575-DDD0-43E3-95E0-CF812F06AF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CCA1792-C598-45A3-82EC-60F305DCB1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84F3208-0F93-4217-AB03-C74E5657299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F862CE08-0EF8-4D30-9F34-5CEF2E35C9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CF707B85-7DC9-4931-8C39-C2802F1FF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39409EB7-9549-43B7-9597-771D971CA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95D6453-5D14-445F-B965-BA2F9177D0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62F0BDF-F752-4F9D-826C-376BA43AF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019CD532-CC2D-41A0-B2E5-1A177CC060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751829B1-B54D-428F-B99F-234847A0C3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C8483DED-5995-47C7-9E6E-3340224B3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Afbeelding 4">
            <a:extLst>
              <a:ext uri="{FF2B5EF4-FFF2-40B4-BE49-F238E27FC236}">
                <a16:creationId xmlns:a16="http://schemas.microsoft.com/office/drawing/2014/main" id="{87E494B6-75AE-418C-8F41-2E4CB8CB1D00}"/>
              </a:ext>
            </a:extLst>
          </p:cNvPr>
          <p:cNvPicPr>
            <a:picLocks noChangeAspect="1"/>
          </p:cNvPicPr>
          <p:nvPr/>
        </p:nvPicPr>
        <p:blipFill>
          <a:blip r:embed="rId2"/>
          <a:stretch>
            <a:fillRect/>
          </a:stretch>
        </p:blipFill>
        <p:spPr>
          <a:xfrm>
            <a:off x="2378235" y="31725"/>
            <a:ext cx="4916868" cy="6852778"/>
          </a:xfrm>
          <a:prstGeom prst="rect">
            <a:avLst/>
          </a:prstGeom>
        </p:spPr>
      </p:pic>
    </p:spTree>
    <p:extLst>
      <p:ext uri="{BB962C8B-B14F-4D97-AF65-F5344CB8AC3E}">
        <p14:creationId xmlns:p14="http://schemas.microsoft.com/office/powerpoint/2010/main" val="4288767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2508C97E-6BA1-49DE-9CCC-9E395DC81241}"/>
              </a:ext>
            </a:extLst>
          </p:cNvPr>
          <p:cNvPicPr>
            <a:picLocks noGrp="1" noChangeAspect="1"/>
          </p:cNvPicPr>
          <p:nvPr>
            <p:ph idx="1"/>
          </p:nvPr>
        </p:nvPicPr>
        <p:blipFill rotWithShape="1">
          <a:blip r:embed="rId2"/>
          <a:srcRect t="18892" r="1" b="2184"/>
          <a:stretch/>
        </p:blipFill>
        <p:spPr>
          <a:xfrm>
            <a:off x="568452" y="571500"/>
            <a:ext cx="11055096" cy="5715000"/>
          </a:xfrm>
          <a:prstGeom prst="rect">
            <a:avLst/>
          </a:prstGeom>
        </p:spPr>
      </p:pic>
    </p:spTree>
    <p:extLst>
      <p:ext uri="{BB962C8B-B14F-4D97-AF65-F5344CB8AC3E}">
        <p14:creationId xmlns:p14="http://schemas.microsoft.com/office/powerpoint/2010/main" val="602576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 name="Group 34">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6" name="Straight Connector 35">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39">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43">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3" name="Freeform: Shape 46">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4" name="Straight Connector 48">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Freeform: Shape 52">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Afbeelding 2">
            <a:extLst>
              <a:ext uri="{FF2B5EF4-FFF2-40B4-BE49-F238E27FC236}">
                <a16:creationId xmlns:a16="http://schemas.microsoft.com/office/drawing/2014/main" id="{C8A3D2FE-A61F-499E-A487-6354FE3C7127}"/>
              </a:ext>
            </a:extLst>
          </p:cNvPr>
          <p:cNvPicPr>
            <a:picLocks noChangeAspect="1"/>
          </p:cNvPicPr>
          <p:nvPr/>
        </p:nvPicPr>
        <p:blipFill>
          <a:blip r:embed="rId2"/>
          <a:stretch>
            <a:fillRect/>
          </a:stretch>
        </p:blipFill>
        <p:spPr>
          <a:xfrm>
            <a:off x="1074172" y="0"/>
            <a:ext cx="6149366" cy="6858000"/>
          </a:xfrm>
          <a:prstGeom prst="rect">
            <a:avLst/>
          </a:prstGeom>
        </p:spPr>
      </p:pic>
    </p:spTree>
    <p:extLst>
      <p:ext uri="{BB962C8B-B14F-4D97-AF65-F5344CB8AC3E}">
        <p14:creationId xmlns:p14="http://schemas.microsoft.com/office/powerpoint/2010/main" val="1544088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0EFAB8-C026-44A4-BC42-D1F605373407}"/>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797CB721-7E5A-4E89-B624-9ABF1945886A}"/>
              </a:ext>
            </a:extLst>
          </p:cNvPr>
          <p:cNvSpPr>
            <a:spLocks noGrp="1"/>
          </p:cNvSpPr>
          <p:nvPr>
            <p:ph idx="1"/>
          </p:nvPr>
        </p:nvSpPr>
        <p:spPr/>
        <p:txBody>
          <a:bodyPr/>
          <a:lstStyle/>
          <a:p>
            <a:endParaRPr lang="nl-NL" dirty="0"/>
          </a:p>
        </p:txBody>
      </p:sp>
      <p:pic>
        <p:nvPicPr>
          <p:cNvPr id="5" name="Afbeelding 4">
            <a:extLst>
              <a:ext uri="{FF2B5EF4-FFF2-40B4-BE49-F238E27FC236}">
                <a16:creationId xmlns:a16="http://schemas.microsoft.com/office/drawing/2014/main" id="{86193248-F6D9-4DAC-AB9F-0FB637C82B14}"/>
              </a:ext>
            </a:extLst>
          </p:cNvPr>
          <p:cNvPicPr>
            <a:picLocks noChangeAspect="1"/>
          </p:cNvPicPr>
          <p:nvPr/>
        </p:nvPicPr>
        <p:blipFill>
          <a:blip r:embed="rId2"/>
          <a:stretch>
            <a:fillRect/>
          </a:stretch>
        </p:blipFill>
        <p:spPr>
          <a:xfrm>
            <a:off x="1348062" y="0"/>
            <a:ext cx="5909297" cy="6858000"/>
          </a:xfrm>
          <a:prstGeom prst="rect">
            <a:avLst/>
          </a:prstGeom>
        </p:spPr>
      </p:pic>
    </p:spTree>
    <p:extLst>
      <p:ext uri="{BB962C8B-B14F-4D97-AF65-F5344CB8AC3E}">
        <p14:creationId xmlns:p14="http://schemas.microsoft.com/office/powerpoint/2010/main" val="1366536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descr="Afbeelding met tuin, broccoli, groente&#10;&#10;Automatisch gegenereerde beschrijving">
            <a:extLst>
              <a:ext uri="{FF2B5EF4-FFF2-40B4-BE49-F238E27FC236}">
                <a16:creationId xmlns:a16="http://schemas.microsoft.com/office/drawing/2014/main" id="{09FE079B-CE30-40C1-B767-6178917E1BFB}"/>
              </a:ext>
            </a:extLst>
          </p:cNvPr>
          <p:cNvPicPr>
            <a:picLocks noGrp="1" noChangeAspect="1"/>
          </p:cNvPicPr>
          <p:nvPr>
            <p:ph idx="4294967295"/>
          </p:nvPr>
        </p:nvPicPr>
        <p:blipFill rotWithShape="1">
          <a:blip r:embed="rId2"/>
          <a:srcRect t="3065" b="368"/>
          <a:stretch/>
        </p:blipFill>
        <p:spPr>
          <a:xfrm>
            <a:off x="20" y="10"/>
            <a:ext cx="12191980" cy="6857990"/>
          </a:xfrm>
          <a:prstGeom prst="rect">
            <a:avLst/>
          </a:prstGeom>
        </p:spPr>
      </p:pic>
      <p:sp>
        <p:nvSpPr>
          <p:cNvPr id="28" name="Freeform: Shape 9">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2" name="Straight Connector 11">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6222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C7952-5FA6-455D-8EE7-D7AF3BA5E4AE}"/>
              </a:ext>
            </a:extLst>
          </p:cNvPr>
          <p:cNvSpPr>
            <a:spLocks noGrp="1"/>
          </p:cNvSpPr>
          <p:nvPr>
            <p:ph type="title"/>
          </p:nvPr>
        </p:nvSpPr>
        <p:spPr>
          <a:xfrm>
            <a:off x="1157445" y="351516"/>
            <a:ext cx="6340837" cy="1320800"/>
          </a:xfrm>
        </p:spPr>
        <p:txBody>
          <a:bodyPr>
            <a:normAutofit/>
          </a:bodyPr>
          <a:lstStyle/>
          <a:p>
            <a:r>
              <a:rPr lang="nl-NL" dirty="0"/>
              <a:t>Financiële haalbaarheidstoets</a:t>
            </a:r>
          </a:p>
        </p:txBody>
      </p:sp>
      <p:sp>
        <p:nvSpPr>
          <p:cNvPr id="3" name="Tijdelijke aanduiding voor inhoud 2">
            <a:extLst>
              <a:ext uri="{FF2B5EF4-FFF2-40B4-BE49-F238E27FC236}">
                <a16:creationId xmlns:a16="http://schemas.microsoft.com/office/drawing/2014/main" id="{C70FA7F0-C7C9-4528-BEA1-DCF1E3B0783A}"/>
              </a:ext>
            </a:extLst>
          </p:cNvPr>
          <p:cNvSpPr>
            <a:spLocks noGrp="1"/>
          </p:cNvSpPr>
          <p:nvPr>
            <p:ph idx="1"/>
          </p:nvPr>
        </p:nvSpPr>
        <p:spPr>
          <a:xfrm>
            <a:off x="842597" y="1612393"/>
            <a:ext cx="3851122" cy="1816607"/>
          </a:xfrm>
        </p:spPr>
        <p:txBody>
          <a:bodyPr>
            <a:normAutofit/>
          </a:bodyPr>
          <a:lstStyle/>
          <a:p>
            <a:r>
              <a:rPr lang="nl-NL" dirty="0"/>
              <a:t>Stimuleringsfonds</a:t>
            </a:r>
          </a:p>
          <a:p>
            <a:r>
              <a:rPr lang="nl-NL" dirty="0"/>
              <a:t>Provinciale subsidies</a:t>
            </a:r>
          </a:p>
          <a:p>
            <a:r>
              <a:rPr lang="nl-NL" dirty="0"/>
              <a:t>Bankwezen</a:t>
            </a:r>
          </a:p>
          <a:p>
            <a:pPr marL="0" indent="0">
              <a:buNone/>
            </a:pPr>
            <a:endParaRPr lang="nl-NL" dirty="0"/>
          </a:p>
          <a:p>
            <a:endParaRPr lang="nl-NL" dirty="0"/>
          </a:p>
        </p:txBody>
      </p:sp>
      <p:sp>
        <p:nvSpPr>
          <p:cNvPr id="106" name="Isosceles Triangle 77">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Diagram 4">
            <a:extLst>
              <a:ext uri="{FF2B5EF4-FFF2-40B4-BE49-F238E27FC236}">
                <a16:creationId xmlns:a16="http://schemas.microsoft.com/office/drawing/2014/main" id="{E44278FE-F2CB-4332-B2A1-1B38BF0FFB87}"/>
              </a:ext>
            </a:extLst>
          </p:cNvPr>
          <p:cNvGraphicFramePr/>
          <p:nvPr>
            <p:extLst>
              <p:ext uri="{D42A27DB-BD31-4B8C-83A1-F6EECF244321}">
                <p14:modId xmlns:p14="http://schemas.microsoft.com/office/powerpoint/2010/main" val="448657872"/>
              </p:ext>
            </p:extLst>
          </p:nvPr>
        </p:nvGraphicFramePr>
        <p:xfrm>
          <a:off x="4742823" y="1154097"/>
          <a:ext cx="5954770" cy="53523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960592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2207DB-9123-4639-A4C0-6135DA3EEE86}"/>
              </a:ext>
            </a:extLst>
          </p:cNvPr>
          <p:cNvSpPr>
            <a:spLocks noGrp="1"/>
          </p:cNvSpPr>
          <p:nvPr>
            <p:ph type="title"/>
          </p:nvPr>
        </p:nvSpPr>
        <p:spPr/>
        <p:txBody>
          <a:bodyPr/>
          <a:lstStyle/>
          <a:p>
            <a:r>
              <a:rPr lang="nl-NL" dirty="0"/>
              <a:t>Vervolgproces</a:t>
            </a:r>
          </a:p>
        </p:txBody>
      </p:sp>
      <p:pic>
        <p:nvPicPr>
          <p:cNvPr id="9" name="Afbeelding 8">
            <a:extLst>
              <a:ext uri="{FF2B5EF4-FFF2-40B4-BE49-F238E27FC236}">
                <a16:creationId xmlns:a16="http://schemas.microsoft.com/office/drawing/2014/main" id="{3A7CF939-D639-46F2-8F83-E2C6EFFC0130}"/>
              </a:ext>
            </a:extLst>
          </p:cNvPr>
          <p:cNvPicPr>
            <a:picLocks noChangeAspect="1"/>
          </p:cNvPicPr>
          <p:nvPr/>
        </p:nvPicPr>
        <p:blipFill>
          <a:blip r:embed="rId2"/>
          <a:stretch>
            <a:fillRect/>
          </a:stretch>
        </p:blipFill>
        <p:spPr>
          <a:xfrm>
            <a:off x="-1" y="2104005"/>
            <a:ext cx="10078497" cy="3442067"/>
          </a:xfrm>
          <a:prstGeom prst="rect">
            <a:avLst/>
          </a:prstGeom>
        </p:spPr>
      </p:pic>
    </p:spTree>
    <p:extLst>
      <p:ext uri="{BB962C8B-B14F-4D97-AF65-F5344CB8AC3E}">
        <p14:creationId xmlns:p14="http://schemas.microsoft.com/office/powerpoint/2010/main" val="586660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gras, boom, buiten, tuin&#10;&#10;Automatisch gegenereerde beschrijving">
            <a:extLst>
              <a:ext uri="{FF2B5EF4-FFF2-40B4-BE49-F238E27FC236}">
                <a16:creationId xmlns:a16="http://schemas.microsoft.com/office/drawing/2014/main" id="{4AAD0262-CB21-4E5E-A204-1F4C0F9235A3}"/>
              </a:ext>
            </a:extLst>
          </p:cNvPr>
          <p:cNvPicPr>
            <a:picLocks noChangeAspect="1"/>
          </p:cNvPicPr>
          <p:nvPr/>
        </p:nvPicPr>
        <p:blipFill rotWithShape="1">
          <a:blip r:embed="rId2"/>
          <a:srcRect l="27353" t="3728" r="22284"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el 1">
            <a:extLst>
              <a:ext uri="{FF2B5EF4-FFF2-40B4-BE49-F238E27FC236}">
                <a16:creationId xmlns:a16="http://schemas.microsoft.com/office/drawing/2014/main" id="{3BF0705E-0C1E-4716-8DA2-900E6271E51E}"/>
              </a:ext>
            </a:extLst>
          </p:cNvPr>
          <p:cNvSpPr>
            <a:spLocks noGrp="1"/>
          </p:cNvSpPr>
          <p:nvPr>
            <p:ph type="title"/>
          </p:nvPr>
        </p:nvSpPr>
        <p:spPr>
          <a:xfrm>
            <a:off x="5159166" y="333683"/>
            <a:ext cx="3887839" cy="2372168"/>
          </a:xfrm>
        </p:spPr>
        <p:txBody>
          <a:bodyPr vert="horz" lIns="91440" tIns="45720" rIns="91440" bIns="45720" rtlCol="0" anchor="b">
            <a:normAutofit/>
          </a:bodyPr>
          <a:lstStyle/>
          <a:p>
            <a:pPr algn="r"/>
            <a:r>
              <a:rPr lang="en-US" sz="5400" dirty="0" err="1"/>
              <a:t>Vragen</a:t>
            </a:r>
            <a:r>
              <a:rPr lang="en-US" sz="5400" dirty="0"/>
              <a:t> </a:t>
            </a:r>
            <a:r>
              <a:rPr lang="en-US" sz="5400" dirty="0" err="1"/>
              <a:t>en</a:t>
            </a:r>
            <a:r>
              <a:rPr lang="en-US" sz="5400" dirty="0"/>
              <a:t> </a:t>
            </a:r>
            <a:r>
              <a:rPr lang="en-US" sz="5400" dirty="0" err="1"/>
              <a:t>dialoog</a:t>
            </a:r>
            <a:endParaRPr lang="en-US" sz="5400" dirty="0"/>
          </a:p>
        </p:txBody>
      </p:sp>
      <p:sp>
        <p:nvSpPr>
          <p:cNvPr id="3" name="Tekstvak 2">
            <a:extLst>
              <a:ext uri="{FF2B5EF4-FFF2-40B4-BE49-F238E27FC236}">
                <a16:creationId xmlns:a16="http://schemas.microsoft.com/office/drawing/2014/main" id="{439D106B-7C86-4FEE-8B69-F8C1A65293AE}"/>
              </a:ext>
            </a:extLst>
          </p:cNvPr>
          <p:cNvSpPr txBox="1"/>
          <p:nvPr/>
        </p:nvSpPr>
        <p:spPr>
          <a:xfrm>
            <a:off x="4689798" y="5358941"/>
            <a:ext cx="3887839" cy="1015663"/>
          </a:xfrm>
          <a:prstGeom prst="rect">
            <a:avLst/>
          </a:prstGeom>
          <a:noFill/>
        </p:spPr>
        <p:txBody>
          <a:bodyPr wrap="square" rtlCol="0">
            <a:spAutoFit/>
          </a:bodyPr>
          <a:lstStyle/>
          <a:p>
            <a:r>
              <a:rPr lang="nl-NL" sz="1200" dirty="0"/>
              <a:t>De afbeeldingen in deze presentatie zijn van:</a:t>
            </a:r>
          </a:p>
          <a:p>
            <a:r>
              <a:rPr lang="nl-NL" sz="1200" dirty="0"/>
              <a:t>Pluktuin Zutphen</a:t>
            </a:r>
          </a:p>
          <a:p>
            <a:r>
              <a:rPr lang="nl-NL" sz="1200" dirty="0"/>
              <a:t>Natuurspeeltuin NL</a:t>
            </a:r>
          </a:p>
          <a:p>
            <a:r>
              <a:rPr lang="nl-NL" sz="1200" dirty="0"/>
              <a:t>Sam Van </a:t>
            </a:r>
            <a:r>
              <a:rPr lang="nl-NL" sz="1200" dirty="0" err="1"/>
              <a:t>Bastelaere</a:t>
            </a:r>
            <a:endParaRPr lang="nl-NL" sz="1200" dirty="0"/>
          </a:p>
          <a:p>
            <a:r>
              <a:rPr lang="nl-NL" sz="1200" dirty="0"/>
              <a:t> </a:t>
            </a:r>
          </a:p>
        </p:txBody>
      </p:sp>
      <p:pic>
        <p:nvPicPr>
          <p:cNvPr id="5" name="Afbeelding 4">
            <a:extLst>
              <a:ext uri="{FF2B5EF4-FFF2-40B4-BE49-F238E27FC236}">
                <a16:creationId xmlns:a16="http://schemas.microsoft.com/office/drawing/2014/main" id="{1ACAA86B-540D-4BB9-A65E-9C885566C0E5}"/>
              </a:ext>
            </a:extLst>
          </p:cNvPr>
          <p:cNvPicPr>
            <a:picLocks noChangeAspect="1"/>
          </p:cNvPicPr>
          <p:nvPr/>
        </p:nvPicPr>
        <p:blipFill>
          <a:blip r:embed="rId3"/>
          <a:stretch>
            <a:fillRect/>
          </a:stretch>
        </p:blipFill>
        <p:spPr>
          <a:xfrm>
            <a:off x="4700484" y="6213536"/>
            <a:ext cx="858186" cy="365792"/>
          </a:xfrm>
          <a:prstGeom prst="rect">
            <a:avLst/>
          </a:prstGeom>
        </p:spPr>
      </p:pic>
      <p:pic>
        <p:nvPicPr>
          <p:cNvPr id="8" name="Afbeelding 7">
            <a:extLst>
              <a:ext uri="{FF2B5EF4-FFF2-40B4-BE49-F238E27FC236}">
                <a16:creationId xmlns:a16="http://schemas.microsoft.com/office/drawing/2014/main" id="{65E240FB-80A0-4B39-96E8-CB0E4E14E079}"/>
              </a:ext>
            </a:extLst>
          </p:cNvPr>
          <p:cNvPicPr>
            <a:picLocks noChangeAspect="1"/>
          </p:cNvPicPr>
          <p:nvPr/>
        </p:nvPicPr>
        <p:blipFill>
          <a:blip r:embed="rId4"/>
          <a:stretch>
            <a:fillRect/>
          </a:stretch>
        </p:blipFill>
        <p:spPr>
          <a:xfrm>
            <a:off x="5739007" y="6213536"/>
            <a:ext cx="1310754" cy="365792"/>
          </a:xfrm>
          <a:prstGeom prst="rect">
            <a:avLst/>
          </a:prstGeom>
        </p:spPr>
      </p:pic>
      <p:pic>
        <p:nvPicPr>
          <p:cNvPr id="10" name="Afbeelding 9">
            <a:extLst>
              <a:ext uri="{FF2B5EF4-FFF2-40B4-BE49-F238E27FC236}">
                <a16:creationId xmlns:a16="http://schemas.microsoft.com/office/drawing/2014/main" id="{CEE245C6-13F9-47DC-9027-682C03201D69}"/>
              </a:ext>
            </a:extLst>
          </p:cNvPr>
          <p:cNvPicPr>
            <a:picLocks noChangeAspect="1"/>
          </p:cNvPicPr>
          <p:nvPr/>
        </p:nvPicPr>
        <p:blipFill>
          <a:blip r:embed="rId5"/>
          <a:stretch>
            <a:fillRect/>
          </a:stretch>
        </p:blipFill>
        <p:spPr>
          <a:xfrm>
            <a:off x="7230098" y="6213536"/>
            <a:ext cx="587887" cy="365792"/>
          </a:xfrm>
          <a:prstGeom prst="rect">
            <a:avLst/>
          </a:prstGeom>
        </p:spPr>
      </p:pic>
      <p:pic>
        <p:nvPicPr>
          <p:cNvPr id="7" name="Afbeelding 6">
            <a:extLst>
              <a:ext uri="{FF2B5EF4-FFF2-40B4-BE49-F238E27FC236}">
                <a16:creationId xmlns:a16="http://schemas.microsoft.com/office/drawing/2014/main" id="{841A248A-E8C2-4E68-8521-75802E35079F}"/>
              </a:ext>
            </a:extLst>
          </p:cNvPr>
          <p:cNvPicPr>
            <a:picLocks noChangeAspect="1"/>
          </p:cNvPicPr>
          <p:nvPr/>
        </p:nvPicPr>
        <p:blipFill>
          <a:blip r:embed="rId6"/>
          <a:stretch>
            <a:fillRect/>
          </a:stretch>
        </p:blipFill>
        <p:spPr>
          <a:xfrm>
            <a:off x="7895468" y="6212211"/>
            <a:ext cx="1286007" cy="365792"/>
          </a:xfrm>
          <a:prstGeom prst="rect">
            <a:avLst/>
          </a:prstGeom>
        </p:spPr>
      </p:pic>
      <p:pic>
        <p:nvPicPr>
          <p:cNvPr id="9" name="Afbeelding 8">
            <a:extLst>
              <a:ext uri="{FF2B5EF4-FFF2-40B4-BE49-F238E27FC236}">
                <a16:creationId xmlns:a16="http://schemas.microsoft.com/office/drawing/2014/main" id="{8794FCE6-EFF2-4213-A9B4-8403A7382DEF}"/>
              </a:ext>
            </a:extLst>
          </p:cNvPr>
          <p:cNvPicPr>
            <a:picLocks noChangeAspect="1"/>
          </p:cNvPicPr>
          <p:nvPr/>
        </p:nvPicPr>
        <p:blipFill>
          <a:blip r:embed="rId7"/>
          <a:stretch>
            <a:fillRect/>
          </a:stretch>
        </p:blipFill>
        <p:spPr>
          <a:xfrm>
            <a:off x="9258958" y="6178768"/>
            <a:ext cx="1108514" cy="399235"/>
          </a:xfrm>
          <a:prstGeom prst="rect">
            <a:avLst/>
          </a:prstGeom>
        </p:spPr>
      </p:pic>
    </p:spTree>
    <p:extLst>
      <p:ext uri="{BB962C8B-B14F-4D97-AF65-F5344CB8AC3E}">
        <p14:creationId xmlns:p14="http://schemas.microsoft.com/office/powerpoint/2010/main" val="1701694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E11FD5-CFDA-49F4-8F89-91A5E366482C}"/>
              </a:ext>
            </a:extLst>
          </p:cNvPr>
          <p:cNvSpPr>
            <a:spLocks noGrp="1"/>
          </p:cNvSpPr>
          <p:nvPr>
            <p:ph type="title"/>
          </p:nvPr>
        </p:nvSpPr>
        <p:spPr/>
        <p:txBody>
          <a:bodyPr/>
          <a:lstStyle/>
          <a:p>
            <a:r>
              <a:rPr lang="nl-NL"/>
              <a:t>Natuurinclusieve gebiedsontwikkeling</a:t>
            </a:r>
            <a:br>
              <a:rPr lang="nl-NL"/>
            </a:br>
            <a:r>
              <a:rPr lang="nl-NL" sz="2000"/>
              <a:t>Vragen aan college, na aanleiding van de presentatie van 23 juni</a:t>
            </a:r>
            <a:endParaRPr lang="nl-NL" dirty="0"/>
          </a:p>
        </p:txBody>
      </p:sp>
      <p:sp>
        <p:nvSpPr>
          <p:cNvPr id="3" name="Tijdelijke aanduiding voor inhoud 2">
            <a:extLst>
              <a:ext uri="{FF2B5EF4-FFF2-40B4-BE49-F238E27FC236}">
                <a16:creationId xmlns:a16="http://schemas.microsoft.com/office/drawing/2014/main" id="{720A0851-3C7E-41CB-92FC-68304DEFB15A}"/>
              </a:ext>
            </a:extLst>
          </p:cNvPr>
          <p:cNvSpPr>
            <a:spLocks noGrp="1"/>
          </p:cNvSpPr>
          <p:nvPr>
            <p:ph idx="1"/>
          </p:nvPr>
        </p:nvSpPr>
        <p:spPr>
          <a:xfrm>
            <a:off x="516560" y="1604522"/>
            <a:ext cx="9391114" cy="4856567"/>
          </a:xfrm>
        </p:spPr>
        <p:txBody>
          <a:bodyPr>
            <a:noAutofit/>
          </a:bodyPr>
          <a:lstStyle/>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Is het concept en ons idee duidelijk of is daar op dit moment meer voor nodig?</a:t>
            </a:r>
          </a:p>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Ondersteund de gemeente het initiatief in de breedste zin van het woord?</a:t>
            </a:r>
          </a:p>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Zijn er onderdelen onbespreekbaar, of juist zeer welkom?</a:t>
            </a:r>
          </a:p>
          <a:p>
            <a:pPr>
              <a:lnSpc>
                <a:spcPct val="107000"/>
              </a:lnSpc>
              <a:spcAft>
                <a:spcPts val="800"/>
              </a:spcAft>
            </a:pPr>
            <a:r>
              <a:rPr lang="nl-NL" sz="1100"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Onderschrijft de gemeente de integrale benadering van de gebiedsontwikkeling, waarbij het gedeelte van de woningbouw niet los gezien kan worden </a:t>
            </a:r>
            <a:r>
              <a:rPr lang="nl-NL" sz="110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van de ontwikkeling </a:t>
            </a:r>
            <a:r>
              <a:rPr lang="nl-NL" sz="1100"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van het omliggende gebied?</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Wil de gemeente daarom de grondwaardestijging die op de gemeentegrond plaats vindt inzetten om de gebiedsontwikkeling als geheel mogelijk te maken?</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Ziet de gemeente hier ook een toezegging in aan een bankwezen, wanneer deze wil investeren in een voortraject?</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Wanneer duidelijk zicht is op de uiteindelijke grondwaardestijging, is de gemeente dan bereid dit uit te spreken richting een bankwezen, zodat wij als coöperatie tot aankoop van de overige gronden in dit gebied over kunnen gaan?</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Welke mate van betrokkenheid kunnen wij verwachten van de gemeente, nu en op de lange termijn?</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Welk vervolgproces ziet de gemeente voor zich?</a:t>
            </a:r>
          </a:p>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Wil de gemeente samen met ons, voor de sluitingsdatum van 30 juni, nog de aanvraag doen voor de Open Oproep Vitale steden en dorpen van het Stimuleringsfonds, waar een voucher voor </a:t>
            </a:r>
            <a:r>
              <a:rPr lang="nl-NL" sz="1100" dirty="0" err="1">
                <a:effectLst/>
                <a:latin typeface="Calibri" panose="020F0502020204030204" pitchFamily="34" charset="0"/>
                <a:ea typeface="Calibri" panose="020F0502020204030204" pitchFamily="34" charset="0"/>
                <a:cs typeface="Times New Roman" panose="02020603050405020304" pitchFamily="18" charset="0"/>
              </a:rPr>
              <a:t>architectonitsch</a:t>
            </a:r>
            <a:r>
              <a:rPr lang="nl-NL" sz="1100" dirty="0">
                <a:effectLst/>
                <a:latin typeface="Calibri" panose="020F0502020204030204" pitchFamily="34" charset="0"/>
                <a:ea typeface="Calibri" panose="020F0502020204030204" pitchFamily="34" charset="0"/>
                <a:cs typeface="Times New Roman" panose="02020603050405020304" pitchFamily="18" charset="0"/>
              </a:rPr>
              <a:t> ontwerp van €30.000 euro mee gepaard gaat?</a:t>
            </a:r>
          </a:p>
          <a:p>
            <a:pPr>
              <a:lnSpc>
                <a:spcPct val="107000"/>
              </a:lnSpc>
              <a:spcAft>
                <a:spcPts val="800"/>
              </a:spcAft>
            </a:pP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3020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el 1">
            <a:extLst>
              <a:ext uri="{FF2B5EF4-FFF2-40B4-BE49-F238E27FC236}">
                <a16:creationId xmlns:a16="http://schemas.microsoft.com/office/drawing/2014/main" id="{3BF0705E-0C1E-4716-8DA2-900E6271E51E}"/>
              </a:ext>
            </a:extLst>
          </p:cNvPr>
          <p:cNvSpPr>
            <a:spLocks noGrp="1"/>
          </p:cNvSpPr>
          <p:nvPr>
            <p:ph type="title"/>
          </p:nvPr>
        </p:nvSpPr>
        <p:spPr>
          <a:xfrm>
            <a:off x="673754" y="643467"/>
            <a:ext cx="4203045" cy="1375608"/>
          </a:xfrm>
        </p:spPr>
        <p:txBody>
          <a:bodyPr anchor="ctr">
            <a:normAutofit/>
          </a:bodyPr>
          <a:lstStyle/>
          <a:p>
            <a:r>
              <a:rPr lang="nl-NL" dirty="0">
                <a:solidFill>
                  <a:schemeClr val="bg1"/>
                </a:solidFill>
              </a:rPr>
              <a:t>Ontstaan idee</a:t>
            </a:r>
          </a:p>
        </p:txBody>
      </p:sp>
      <p:sp>
        <p:nvSpPr>
          <p:cNvPr id="3" name="Tijdelijke aanduiding voor inhoud 2">
            <a:extLst>
              <a:ext uri="{FF2B5EF4-FFF2-40B4-BE49-F238E27FC236}">
                <a16:creationId xmlns:a16="http://schemas.microsoft.com/office/drawing/2014/main" id="{4B67B058-8493-4B0D-BEC4-59F1CA4B686E}"/>
              </a:ext>
            </a:extLst>
          </p:cNvPr>
          <p:cNvSpPr>
            <a:spLocks noGrp="1"/>
          </p:cNvSpPr>
          <p:nvPr>
            <p:ph idx="1"/>
          </p:nvPr>
        </p:nvSpPr>
        <p:spPr>
          <a:xfrm>
            <a:off x="343092" y="3687746"/>
            <a:ext cx="3973943" cy="2716962"/>
          </a:xfrm>
        </p:spPr>
        <p:txBody>
          <a:bodyPr>
            <a:normAutofit/>
          </a:bodyPr>
          <a:lstStyle/>
          <a:p>
            <a:pPr marL="0" indent="0">
              <a:buNone/>
            </a:pPr>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pic>
        <p:nvPicPr>
          <p:cNvPr id="4" name="Tijdelijke aanduiding voor inhoud 4">
            <a:extLst>
              <a:ext uri="{FF2B5EF4-FFF2-40B4-BE49-F238E27FC236}">
                <a16:creationId xmlns:a16="http://schemas.microsoft.com/office/drawing/2014/main" id="{03E470C3-1D02-48E8-9324-E2A3B2065670}"/>
              </a:ext>
            </a:extLst>
          </p:cNvPr>
          <p:cNvPicPr>
            <a:picLocks noChangeAspect="1"/>
          </p:cNvPicPr>
          <p:nvPr/>
        </p:nvPicPr>
        <p:blipFill>
          <a:blip r:embed="rId2"/>
          <a:stretch>
            <a:fillRect/>
          </a:stretch>
        </p:blipFill>
        <p:spPr>
          <a:xfrm>
            <a:off x="5692224" y="643467"/>
            <a:ext cx="6379371" cy="4050900"/>
          </a:xfrm>
          <a:prstGeom prst="rect">
            <a:avLst/>
          </a:prstGeom>
        </p:spPr>
      </p:pic>
      <p:sp>
        <p:nvSpPr>
          <p:cNvPr id="15" name="Isosceles Triangle 1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aphicFrame>
        <p:nvGraphicFramePr>
          <p:cNvPr id="16" name="Diagram 15">
            <a:extLst>
              <a:ext uri="{FF2B5EF4-FFF2-40B4-BE49-F238E27FC236}">
                <a16:creationId xmlns:a16="http://schemas.microsoft.com/office/drawing/2014/main" id="{F42C41BA-1163-4891-B55A-15BEDBC30E00}"/>
              </a:ext>
            </a:extLst>
          </p:cNvPr>
          <p:cNvGraphicFramePr/>
          <p:nvPr>
            <p:extLst>
              <p:ext uri="{D42A27DB-BD31-4B8C-83A1-F6EECF244321}">
                <p14:modId xmlns:p14="http://schemas.microsoft.com/office/powerpoint/2010/main" val="2351109388"/>
              </p:ext>
            </p:extLst>
          </p:nvPr>
        </p:nvGraphicFramePr>
        <p:xfrm>
          <a:off x="6685461" y="4577378"/>
          <a:ext cx="2634791" cy="2152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hthoek 4">
            <a:extLst>
              <a:ext uri="{FF2B5EF4-FFF2-40B4-BE49-F238E27FC236}">
                <a16:creationId xmlns:a16="http://schemas.microsoft.com/office/drawing/2014/main" id="{1706875B-0FB1-45CD-B5D2-AF3A46BE1813}"/>
              </a:ext>
            </a:extLst>
          </p:cNvPr>
          <p:cNvSpPr/>
          <p:nvPr/>
        </p:nvSpPr>
        <p:spPr>
          <a:xfrm>
            <a:off x="8470837" y="643468"/>
            <a:ext cx="1371600" cy="1821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39569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7109F9-C1F4-485E-A415-585E2E902836}"/>
              </a:ext>
            </a:extLst>
          </p:cNvPr>
          <p:cNvSpPr>
            <a:spLocks noGrp="1"/>
          </p:cNvSpPr>
          <p:nvPr>
            <p:ph type="title"/>
          </p:nvPr>
        </p:nvSpPr>
        <p:spPr/>
        <p:txBody>
          <a:bodyPr/>
          <a:lstStyle/>
          <a:p>
            <a:r>
              <a:rPr lang="nl-NL" dirty="0"/>
              <a:t>Betrokkenen </a:t>
            </a:r>
          </a:p>
        </p:txBody>
      </p:sp>
      <p:sp>
        <p:nvSpPr>
          <p:cNvPr id="3" name="Tijdelijke aanduiding voor inhoud 2">
            <a:extLst>
              <a:ext uri="{FF2B5EF4-FFF2-40B4-BE49-F238E27FC236}">
                <a16:creationId xmlns:a16="http://schemas.microsoft.com/office/drawing/2014/main" id="{5961F1D8-C8BC-44A8-825E-DDD1CDBCAD90}"/>
              </a:ext>
            </a:extLst>
          </p:cNvPr>
          <p:cNvSpPr>
            <a:spLocks noGrp="1"/>
          </p:cNvSpPr>
          <p:nvPr>
            <p:ph idx="1"/>
          </p:nvPr>
        </p:nvSpPr>
        <p:spPr/>
        <p:txBody>
          <a:bodyPr>
            <a:normAutofit/>
          </a:bodyPr>
          <a:lstStyle/>
          <a:p>
            <a:r>
              <a:rPr lang="nl-NL" dirty="0"/>
              <a:t>Toon van </a:t>
            </a:r>
            <a:r>
              <a:rPr lang="nl-NL" dirty="0" err="1"/>
              <a:t>Sadelhoff</a:t>
            </a:r>
            <a:endParaRPr lang="nl-NL" dirty="0"/>
          </a:p>
          <a:p>
            <a:r>
              <a:rPr lang="nl-NL" dirty="0"/>
              <a:t>Femke de Groot</a:t>
            </a:r>
          </a:p>
          <a:p>
            <a:r>
              <a:rPr lang="nl-NL" dirty="0"/>
              <a:t>Jaap Rikken</a:t>
            </a:r>
          </a:p>
          <a:p>
            <a:r>
              <a:rPr lang="nl-NL" dirty="0"/>
              <a:t>Merlijn de Jonghe</a:t>
            </a:r>
          </a:p>
          <a:p>
            <a:r>
              <a:rPr lang="nl-NL" dirty="0"/>
              <a:t>Sam Van </a:t>
            </a:r>
            <a:r>
              <a:rPr lang="nl-NL" dirty="0" err="1"/>
              <a:t>Bastelaere</a:t>
            </a:r>
            <a:endParaRPr lang="nl-NL" dirty="0"/>
          </a:p>
          <a:p>
            <a:r>
              <a:rPr lang="nl-NL" dirty="0"/>
              <a:t>Jan van </a:t>
            </a:r>
            <a:r>
              <a:rPr lang="nl-NL" dirty="0" err="1"/>
              <a:t>Poederooijen</a:t>
            </a:r>
            <a:endParaRPr lang="nl-NL" dirty="0"/>
          </a:p>
          <a:p>
            <a:r>
              <a:rPr lang="nl-NL" dirty="0"/>
              <a:t>Sietze </a:t>
            </a:r>
            <a:r>
              <a:rPr lang="nl-NL" dirty="0" err="1"/>
              <a:t>Visker</a:t>
            </a:r>
            <a:endParaRPr lang="nl-NL" dirty="0"/>
          </a:p>
          <a:p>
            <a:r>
              <a:rPr lang="nl-NL" dirty="0"/>
              <a:t>Wilma van Wijk</a:t>
            </a:r>
          </a:p>
          <a:p>
            <a:r>
              <a:rPr lang="nl-NL" dirty="0"/>
              <a:t>Henk Steenmans</a:t>
            </a:r>
          </a:p>
        </p:txBody>
      </p:sp>
      <p:pic>
        <p:nvPicPr>
          <p:cNvPr id="5" name="Afbeelding 4">
            <a:extLst>
              <a:ext uri="{FF2B5EF4-FFF2-40B4-BE49-F238E27FC236}">
                <a16:creationId xmlns:a16="http://schemas.microsoft.com/office/drawing/2014/main" id="{30572FF4-1326-4E93-8BDC-094599074E38}"/>
              </a:ext>
            </a:extLst>
          </p:cNvPr>
          <p:cNvPicPr>
            <a:picLocks noChangeAspect="1"/>
          </p:cNvPicPr>
          <p:nvPr/>
        </p:nvPicPr>
        <p:blipFill>
          <a:blip r:embed="rId2"/>
          <a:stretch>
            <a:fillRect/>
          </a:stretch>
        </p:blipFill>
        <p:spPr>
          <a:xfrm rot="5400000">
            <a:off x="2820593" y="858845"/>
            <a:ext cx="6870758" cy="5153069"/>
          </a:xfrm>
          <a:prstGeom prst="rect">
            <a:avLst/>
          </a:prstGeom>
        </p:spPr>
      </p:pic>
    </p:spTree>
    <p:extLst>
      <p:ext uri="{BB962C8B-B14F-4D97-AF65-F5344CB8AC3E}">
        <p14:creationId xmlns:p14="http://schemas.microsoft.com/office/powerpoint/2010/main" val="671011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B2663A-0751-433E-AD15-2FC08C683446}"/>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2B06E2B-EF01-4C74-B2ED-101620D1FCE2}"/>
              </a:ext>
            </a:extLst>
          </p:cNvPr>
          <p:cNvSpPr>
            <a:spLocks noGrp="1"/>
          </p:cNvSpPr>
          <p:nvPr>
            <p:ph idx="1"/>
          </p:nvPr>
        </p:nvSpPr>
        <p:spPr/>
        <p:txBody>
          <a:bodyPr/>
          <a:lstStyle/>
          <a:p>
            <a:endParaRPr lang="nl-NL"/>
          </a:p>
        </p:txBody>
      </p:sp>
      <p:pic>
        <p:nvPicPr>
          <p:cNvPr id="7" name="Afbeelding 6">
            <a:extLst>
              <a:ext uri="{FF2B5EF4-FFF2-40B4-BE49-F238E27FC236}">
                <a16:creationId xmlns:a16="http://schemas.microsoft.com/office/drawing/2014/main" id="{64C47E06-DD00-4EC3-8E42-5F7ECDD1A1E4}"/>
              </a:ext>
            </a:extLst>
          </p:cNvPr>
          <p:cNvPicPr>
            <a:picLocks noChangeAspect="1"/>
          </p:cNvPicPr>
          <p:nvPr/>
        </p:nvPicPr>
        <p:blipFill>
          <a:blip r:embed="rId2"/>
          <a:stretch>
            <a:fillRect/>
          </a:stretch>
        </p:blipFill>
        <p:spPr>
          <a:xfrm>
            <a:off x="861773" y="0"/>
            <a:ext cx="10468453" cy="6858000"/>
          </a:xfrm>
          <a:prstGeom prst="rect">
            <a:avLst/>
          </a:prstGeom>
        </p:spPr>
      </p:pic>
    </p:spTree>
    <p:extLst>
      <p:ext uri="{BB962C8B-B14F-4D97-AF65-F5344CB8AC3E}">
        <p14:creationId xmlns:p14="http://schemas.microsoft.com/office/powerpoint/2010/main" val="2147621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6DF917-F735-4C28-ABE3-7E8FB342830A}"/>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DF07ECC-6708-4DAA-A8C7-97CB9C67BE08}"/>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31B4C505-A117-4144-9BAA-A10F432B7DCC}"/>
              </a:ext>
            </a:extLst>
          </p:cNvPr>
          <p:cNvPicPr>
            <a:picLocks noChangeAspect="1"/>
          </p:cNvPicPr>
          <p:nvPr/>
        </p:nvPicPr>
        <p:blipFill>
          <a:blip r:embed="rId2"/>
          <a:stretch>
            <a:fillRect/>
          </a:stretch>
        </p:blipFill>
        <p:spPr>
          <a:xfrm>
            <a:off x="989046" y="219006"/>
            <a:ext cx="10358923" cy="6565515"/>
          </a:xfrm>
          <a:prstGeom prst="rect">
            <a:avLst/>
          </a:prstGeom>
        </p:spPr>
      </p:pic>
    </p:spTree>
    <p:extLst>
      <p:ext uri="{BB962C8B-B14F-4D97-AF65-F5344CB8AC3E}">
        <p14:creationId xmlns:p14="http://schemas.microsoft.com/office/powerpoint/2010/main" val="3588131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6FA312-3F4C-41A1-B50A-B114D9FB061C}"/>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AED820F8-C40C-4D6B-8456-2D1D00F8D1AA}"/>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C3C0102D-57B8-4DB2-8BC5-E3AA8D7DDD79}"/>
              </a:ext>
            </a:extLst>
          </p:cNvPr>
          <p:cNvPicPr>
            <a:picLocks noChangeAspect="1"/>
          </p:cNvPicPr>
          <p:nvPr/>
        </p:nvPicPr>
        <p:blipFill>
          <a:blip r:embed="rId2"/>
          <a:stretch>
            <a:fillRect/>
          </a:stretch>
        </p:blipFill>
        <p:spPr>
          <a:xfrm>
            <a:off x="942392" y="70879"/>
            <a:ext cx="10429486" cy="6721224"/>
          </a:xfrm>
          <a:prstGeom prst="rect">
            <a:avLst/>
          </a:prstGeom>
        </p:spPr>
      </p:pic>
    </p:spTree>
    <p:extLst>
      <p:ext uri="{BB962C8B-B14F-4D97-AF65-F5344CB8AC3E}">
        <p14:creationId xmlns:p14="http://schemas.microsoft.com/office/powerpoint/2010/main" val="3515267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647F50-39B9-489E-8E8E-332782464C8D}"/>
              </a:ext>
            </a:extLst>
          </p:cNvPr>
          <p:cNvSpPr>
            <a:spLocks noGrp="1"/>
          </p:cNvSpPr>
          <p:nvPr>
            <p:ph type="title"/>
          </p:nvPr>
        </p:nvSpPr>
        <p:spPr>
          <a:xfrm>
            <a:off x="417879" y="80990"/>
            <a:ext cx="8596668" cy="1320800"/>
          </a:xfrm>
        </p:spPr>
        <p:txBody>
          <a:bodyPr>
            <a:normAutofit fontScale="90000"/>
          </a:bodyPr>
          <a:lstStyle/>
          <a:p>
            <a:pPr marL="0" indent="0"/>
            <a:r>
              <a:rPr lang="nl-NL" b="1" dirty="0">
                <a:solidFill>
                  <a:schemeClr val="accent2"/>
                </a:solidFill>
              </a:rPr>
              <a:t>Food Systems </a:t>
            </a:r>
            <a:r>
              <a:rPr lang="nl-NL" b="1" dirty="0" err="1">
                <a:solidFill>
                  <a:schemeClr val="accent2"/>
                </a:solidFill>
              </a:rPr>
              <a:t>Vision</a:t>
            </a:r>
            <a:r>
              <a:rPr lang="nl-NL" b="1" dirty="0">
                <a:solidFill>
                  <a:schemeClr val="accent2"/>
                </a:solidFill>
              </a:rPr>
              <a:t> </a:t>
            </a:r>
            <a:r>
              <a:rPr lang="nl-NL" b="1" dirty="0" err="1">
                <a:solidFill>
                  <a:schemeClr val="accent2"/>
                </a:solidFill>
              </a:rPr>
              <a:t>Prize</a:t>
            </a:r>
            <a:r>
              <a:rPr lang="nl-NL" b="1" dirty="0">
                <a:solidFill>
                  <a:schemeClr val="accent2"/>
                </a:solidFill>
              </a:rPr>
              <a:t> </a:t>
            </a:r>
            <a:br>
              <a:rPr lang="nl-NL" b="1" dirty="0">
                <a:solidFill>
                  <a:schemeClr val="accent2"/>
                </a:solidFill>
              </a:rPr>
            </a:br>
            <a:r>
              <a:rPr lang="nl-NL" dirty="0">
                <a:solidFill>
                  <a:schemeClr val="accent2"/>
                </a:solidFill>
              </a:rPr>
              <a:t>Terug naar de </a:t>
            </a:r>
            <a:r>
              <a:rPr lang="nl-NL" dirty="0" err="1">
                <a:solidFill>
                  <a:schemeClr val="accent2"/>
                </a:solidFill>
              </a:rPr>
              <a:t>roots</a:t>
            </a:r>
            <a:r>
              <a:rPr lang="nl-NL" dirty="0">
                <a:solidFill>
                  <a:schemeClr val="accent2"/>
                </a:solidFill>
              </a:rPr>
              <a:t> van het Nederlandse voedselsysteem: van meer naar beter</a:t>
            </a:r>
            <a:br>
              <a:rPr lang="nl-NL" dirty="0">
                <a:solidFill>
                  <a:schemeClr val="accent2"/>
                </a:solidFill>
              </a:rPr>
            </a:br>
            <a:endParaRPr lang="nl-NL" dirty="0">
              <a:solidFill>
                <a:schemeClr val="accent2"/>
              </a:solidFill>
            </a:endParaRPr>
          </a:p>
        </p:txBody>
      </p:sp>
      <p:sp>
        <p:nvSpPr>
          <p:cNvPr id="3" name="Tijdelijke aanduiding voor inhoud 2">
            <a:extLst>
              <a:ext uri="{FF2B5EF4-FFF2-40B4-BE49-F238E27FC236}">
                <a16:creationId xmlns:a16="http://schemas.microsoft.com/office/drawing/2014/main" id="{73FA631C-9D16-417C-A6DA-0C4B46253F0F}"/>
              </a:ext>
            </a:extLst>
          </p:cNvPr>
          <p:cNvSpPr>
            <a:spLocks noGrp="1"/>
          </p:cNvSpPr>
          <p:nvPr>
            <p:ph idx="1"/>
          </p:nvPr>
        </p:nvSpPr>
        <p:spPr/>
        <p:txBody>
          <a:bodyPr/>
          <a:lstStyle/>
          <a:p>
            <a:endParaRPr lang="nl-NL" dirty="0"/>
          </a:p>
        </p:txBody>
      </p:sp>
      <p:pic>
        <p:nvPicPr>
          <p:cNvPr id="5" name="Afbeelding 4">
            <a:extLst>
              <a:ext uri="{FF2B5EF4-FFF2-40B4-BE49-F238E27FC236}">
                <a16:creationId xmlns:a16="http://schemas.microsoft.com/office/drawing/2014/main" id="{F4F328BB-92D2-49DB-B81E-3DD968916371}"/>
              </a:ext>
            </a:extLst>
          </p:cNvPr>
          <p:cNvPicPr>
            <a:picLocks noChangeAspect="1"/>
          </p:cNvPicPr>
          <p:nvPr/>
        </p:nvPicPr>
        <p:blipFill>
          <a:blip r:embed="rId2"/>
          <a:stretch>
            <a:fillRect/>
          </a:stretch>
        </p:blipFill>
        <p:spPr>
          <a:xfrm>
            <a:off x="521690" y="1786508"/>
            <a:ext cx="7157403" cy="5093408"/>
          </a:xfrm>
          <a:prstGeom prst="rect">
            <a:avLst/>
          </a:prstGeom>
        </p:spPr>
      </p:pic>
    </p:spTree>
    <p:extLst>
      <p:ext uri="{BB962C8B-B14F-4D97-AF65-F5344CB8AC3E}">
        <p14:creationId xmlns:p14="http://schemas.microsoft.com/office/powerpoint/2010/main" val="2034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22FB69-F8D1-46EF-B134-7C07AC96E2AB}"/>
              </a:ext>
            </a:extLst>
          </p:cNvPr>
          <p:cNvSpPr>
            <a:spLocks noGrp="1"/>
          </p:cNvSpPr>
          <p:nvPr>
            <p:ph type="title"/>
          </p:nvPr>
        </p:nvSpPr>
        <p:spPr>
          <a:xfrm>
            <a:off x="8130488" y="565213"/>
            <a:ext cx="3205426" cy="1320800"/>
          </a:xfrm>
        </p:spPr>
        <p:txBody>
          <a:bodyPr anchor="t">
            <a:normAutofit/>
          </a:bodyPr>
          <a:lstStyle/>
          <a:p>
            <a:r>
              <a:rPr lang="nl-NL" dirty="0">
                <a:solidFill>
                  <a:schemeClr val="tx2"/>
                </a:solidFill>
              </a:rPr>
              <a:t>Kansen voor de landbouw	</a:t>
            </a:r>
          </a:p>
        </p:txBody>
      </p:sp>
      <p:sp>
        <p:nvSpPr>
          <p:cNvPr id="3" name="Tijdelijke aanduiding voor inhoud 2">
            <a:extLst>
              <a:ext uri="{FF2B5EF4-FFF2-40B4-BE49-F238E27FC236}">
                <a16:creationId xmlns:a16="http://schemas.microsoft.com/office/drawing/2014/main" id="{EC937C32-DDAF-474E-85B1-7A3AD9FA6D3F}"/>
              </a:ext>
            </a:extLst>
          </p:cNvPr>
          <p:cNvSpPr>
            <a:spLocks noGrp="1"/>
          </p:cNvSpPr>
          <p:nvPr>
            <p:ph idx="1"/>
          </p:nvPr>
        </p:nvSpPr>
        <p:spPr>
          <a:xfrm>
            <a:off x="7928317" y="1986231"/>
            <a:ext cx="2934714" cy="1908993"/>
          </a:xfrm>
        </p:spPr>
        <p:txBody>
          <a:bodyPr>
            <a:normAutofit/>
          </a:bodyPr>
          <a:lstStyle/>
          <a:p>
            <a:r>
              <a:rPr lang="nl-NL" dirty="0"/>
              <a:t>Betrokkenheid</a:t>
            </a:r>
          </a:p>
          <a:p>
            <a:r>
              <a:rPr lang="nl-NL" dirty="0"/>
              <a:t>Transitie in de landbouw</a:t>
            </a:r>
          </a:p>
          <a:p>
            <a:r>
              <a:rPr lang="nl-NL" dirty="0"/>
              <a:t>Waarborgen van belangen</a:t>
            </a:r>
          </a:p>
        </p:txBody>
      </p:sp>
      <p:pic>
        <p:nvPicPr>
          <p:cNvPr id="5" name="Tijdelijke aanduiding voor inhoud 4">
            <a:extLst>
              <a:ext uri="{FF2B5EF4-FFF2-40B4-BE49-F238E27FC236}">
                <a16:creationId xmlns:a16="http://schemas.microsoft.com/office/drawing/2014/main" id="{236AC482-BAD0-4AD6-A5DE-F766129B8B27}"/>
              </a:ext>
            </a:extLst>
          </p:cNvPr>
          <p:cNvPicPr>
            <a:picLocks noChangeAspect="1"/>
          </p:cNvPicPr>
          <p:nvPr/>
        </p:nvPicPr>
        <p:blipFill>
          <a:blip r:embed="rId2"/>
          <a:stretch>
            <a:fillRect/>
          </a:stretch>
        </p:blipFill>
        <p:spPr>
          <a:xfrm>
            <a:off x="180870" y="742856"/>
            <a:ext cx="7593340" cy="5372287"/>
          </a:xfrm>
          <a:prstGeom prst="rect">
            <a:avLst/>
          </a:prstGeom>
        </p:spPr>
      </p:pic>
    </p:spTree>
    <p:extLst>
      <p:ext uri="{BB962C8B-B14F-4D97-AF65-F5344CB8AC3E}">
        <p14:creationId xmlns:p14="http://schemas.microsoft.com/office/powerpoint/2010/main" val="141754931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4773</TotalTime>
  <Words>499</Words>
  <Application>Microsoft Office PowerPoint</Application>
  <PresentationFormat>Breedbeeld</PresentationFormat>
  <Paragraphs>98</Paragraphs>
  <Slides>28</Slides>
  <Notes>0</Notes>
  <HiddenSlides>0</HiddenSlides>
  <MMClips>2</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28</vt:i4>
      </vt:variant>
    </vt:vector>
  </HeadingPairs>
  <TitlesOfParts>
    <vt:vector size="33" baseType="lpstr">
      <vt:lpstr>Arial</vt:lpstr>
      <vt:lpstr>Calibri</vt:lpstr>
      <vt:lpstr>Trebuchet MS</vt:lpstr>
      <vt:lpstr>Wingdings 3</vt:lpstr>
      <vt:lpstr>Facet</vt:lpstr>
      <vt:lpstr>Natuurinclusieve gebiedsontwikkeling</vt:lpstr>
      <vt:lpstr>PowerPoint-presentatie</vt:lpstr>
      <vt:lpstr>Ontstaan idee</vt:lpstr>
      <vt:lpstr>Betrokkenen </vt:lpstr>
      <vt:lpstr>PowerPoint-presentatie</vt:lpstr>
      <vt:lpstr>PowerPoint-presentatie</vt:lpstr>
      <vt:lpstr>PowerPoint-presentatie</vt:lpstr>
      <vt:lpstr>Food Systems Vision Prize  Terug naar de roots van het Nederlandse voedselsysteem: van meer naar beter </vt:lpstr>
      <vt:lpstr>Kansen voor de landbouw </vt:lpstr>
      <vt:lpstr>Regeneratieve landbouw Bodemzicht</vt:lpstr>
      <vt:lpstr>Stroomversnelling richting  regeneratieve landbouw</vt:lpstr>
      <vt:lpstr>Maatschappelijke opgaven</vt:lpstr>
      <vt:lpstr>Wonen</vt:lpstr>
      <vt:lpstr>Rijnsaterwoude</vt:lpstr>
      <vt:lpstr>Partners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Financiële haalbaarheidstoets</vt:lpstr>
      <vt:lpstr>Vervolgproces</vt:lpstr>
      <vt:lpstr>Vragen en dialoog</vt:lpstr>
      <vt:lpstr>Natuurinclusieve gebiedsontwikkeling Vragen aan college, na aanleiding van de presentatie van 23 juni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Natuurinclusieve gebiedsontwikkeling  de Koekamp het Hooge Welleveld  de Noord Akker</dc:title>
  <dc:creator>Merlijn de Jonghe</dc:creator>
  <cp:lastModifiedBy>Merlijn de Jonghe</cp:lastModifiedBy>
  <cp:revision>80</cp:revision>
  <dcterms:created xsi:type="dcterms:W3CDTF">2021-06-14T07:28:49Z</dcterms:created>
  <dcterms:modified xsi:type="dcterms:W3CDTF">2021-06-22T20:03:36Z</dcterms:modified>
</cp:coreProperties>
</file>